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2" r:id="rId4"/>
    <p:sldId id="263" r:id="rId5"/>
    <p:sldId id="264" r:id="rId6"/>
    <p:sldId id="265" r:id="rId7"/>
    <p:sldId id="268" r:id="rId8"/>
    <p:sldId id="270" r:id="rId9"/>
    <p:sldId id="271" r:id="rId10"/>
    <p:sldId id="272" r:id="rId11"/>
    <p:sldId id="274" r:id="rId12"/>
    <p:sldId id="275" r:id="rId13"/>
    <p:sldId id="276" r:id="rId14"/>
    <p:sldId id="277" r:id="rId15"/>
    <p:sldId id="279" r:id="rId16"/>
    <p:sldId id="280" r:id="rId17"/>
    <p:sldId id="282" r:id="rId18"/>
    <p:sldId id="284" r:id="rId19"/>
    <p:sldId id="285"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uke Cuperus" initials="BC" lastIdx="1" clrIdx="0">
    <p:extLst>
      <p:ext uri="{19B8F6BF-5375-455C-9EA6-DF929625EA0E}">
        <p15:presenceInfo xmlns:p15="http://schemas.microsoft.com/office/powerpoint/2012/main" userId="S::bk.cuperus@noorderpoort.nl::f193c73d-8502-44bf-86a8-8692661bd2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8B9AAA-E0AC-44AA-B87B-5B664EAADFC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9E89888-82D4-457B-B191-D54E9615CA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725769C-89E0-46B9-922E-DDB4A08FD4BF}"/>
              </a:ext>
            </a:extLst>
          </p:cNvPr>
          <p:cNvSpPr>
            <a:spLocks noGrp="1"/>
          </p:cNvSpPr>
          <p:nvPr>
            <p:ph type="dt" sz="half" idx="10"/>
          </p:nvPr>
        </p:nvSpPr>
        <p:spPr/>
        <p:txBody>
          <a:bodyPr/>
          <a:lstStyle/>
          <a:p>
            <a:fld id="{D875A535-BAB4-4EA2-8CDD-D1855B4033CB}" type="datetimeFigureOut">
              <a:rPr lang="nl-NL" smtClean="0"/>
              <a:t>10-12-2020</a:t>
            </a:fld>
            <a:endParaRPr lang="nl-NL"/>
          </a:p>
        </p:txBody>
      </p:sp>
      <p:sp>
        <p:nvSpPr>
          <p:cNvPr id="5" name="Tijdelijke aanduiding voor voettekst 4">
            <a:extLst>
              <a:ext uri="{FF2B5EF4-FFF2-40B4-BE49-F238E27FC236}">
                <a16:creationId xmlns:a16="http://schemas.microsoft.com/office/drawing/2014/main" id="{8F08923D-9540-4158-BB4A-712B1C362DC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DE53AB3-7677-425A-B026-116F08BCECC5}"/>
              </a:ext>
            </a:extLst>
          </p:cNvPr>
          <p:cNvSpPr>
            <a:spLocks noGrp="1"/>
          </p:cNvSpPr>
          <p:nvPr>
            <p:ph type="sldNum" sz="quarter" idx="12"/>
          </p:nvPr>
        </p:nvSpPr>
        <p:spPr/>
        <p:txBody>
          <a:bodyPr/>
          <a:lstStyle/>
          <a:p>
            <a:fld id="{C0AFE755-A9BC-45C9-96AB-2658136F931A}" type="slidenum">
              <a:rPr lang="nl-NL" smtClean="0"/>
              <a:t>‹nr.›</a:t>
            </a:fld>
            <a:endParaRPr lang="nl-NL"/>
          </a:p>
        </p:txBody>
      </p:sp>
    </p:spTree>
    <p:extLst>
      <p:ext uri="{BB962C8B-B14F-4D97-AF65-F5344CB8AC3E}">
        <p14:creationId xmlns:p14="http://schemas.microsoft.com/office/powerpoint/2010/main" val="3301686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C962D0-DBF1-4EE2-842D-57438CAF60F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DBBE16A-B301-45A8-BA6F-FF653A233A2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13CA574-9B6A-4ED1-B1E7-A16C22A660A1}"/>
              </a:ext>
            </a:extLst>
          </p:cNvPr>
          <p:cNvSpPr>
            <a:spLocks noGrp="1"/>
          </p:cNvSpPr>
          <p:nvPr>
            <p:ph type="dt" sz="half" idx="10"/>
          </p:nvPr>
        </p:nvSpPr>
        <p:spPr/>
        <p:txBody>
          <a:bodyPr/>
          <a:lstStyle/>
          <a:p>
            <a:fld id="{D875A535-BAB4-4EA2-8CDD-D1855B4033CB}" type="datetimeFigureOut">
              <a:rPr lang="nl-NL" smtClean="0"/>
              <a:t>10-12-2020</a:t>
            </a:fld>
            <a:endParaRPr lang="nl-NL"/>
          </a:p>
        </p:txBody>
      </p:sp>
      <p:sp>
        <p:nvSpPr>
          <p:cNvPr id="5" name="Tijdelijke aanduiding voor voettekst 4">
            <a:extLst>
              <a:ext uri="{FF2B5EF4-FFF2-40B4-BE49-F238E27FC236}">
                <a16:creationId xmlns:a16="http://schemas.microsoft.com/office/drawing/2014/main" id="{89D39975-50E3-4B46-A3F2-E9A39DD02DC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04C112-7804-49A0-948D-536211843757}"/>
              </a:ext>
            </a:extLst>
          </p:cNvPr>
          <p:cNvSpPr>
            <a:spLocks noGrp="1"/>
          </p:cNvSpPr>
          <p:nvPr>
            <p:ph type="sldNum" sz="quarter" idx="12"/>
          </p:nvPr>
        </p:nvSpPr>
        <p:spPr/>
        <p:txBody>
          <a:bodyPr/>
          <a:lstStyle/>
          <a:p>
            <a:fld id="{C0AFE755-A9BC-45C9-96AB-2658136F931A}" type="slidenum">
              <a:rPr lang="nl-NL" smtClean="0"/>
              <a:t>‹nr.›</a:t>
            </a:fld>
            <a:endParaRPr lang="nl-NL"/>
          </a:p>
        </p:txBody>
      </p:sp>
    </p:spTree>
    <p:extLst>
      <p:ext uri="{BB962C8B-B14F-4D97-AF65-F5344CB8AC3E}">
        <p14:creationId xmlns:p14="http://schemas.microsoft.com/office/powerpoint/2010/main" val="1838286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17E5E03-5D62-4EA7-8B1F-9BC08905B37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1C1C4A9-3262-4E60-840A-15CF66083DC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A304954-960F-4330-B180-67458022A63D}"/>
              </a:ext>
            </a:extLst>
          </p:cNvPr>
          <p:cNvSpPr>
            <a:spLocks noGrp="1"/>
          </p:cNvSpPr>
          <p:nvPr>
            <p:ph type="dt" sz="half" idx="10"/>
          </p:nvPr>
        </p:nvSpPr>
        <p:spPr/>
        <p:txBody>
          <a:bodyPr/>
          <a:lstStyle/>
          <a:p>
            <a:fld id="{D875A535-BAB4-4EA2-8CDD-D1855B4033CB}" type="datetimeFigureOut">
              <a:rPr lang="nl-NL" smtClean="0"/>
              <a:t>10-12-2020</a:t>
            </a:fld>
            <a:endParaRPr lang="nl-NL"/>
          </a:p>
        </p:txBody>
      </p:sp>
      <p:sp>
        <p:nvSpPr>
          <p:cNvPr id="5" name="Tijdelijke aanduiding voor voettekst 4">
            <a:extLst>
              <a:ext uri="{FF2B5EF4-FFF2-40B4-BE49-F238E27FC236}">
                <a16:creationId xmlns:a16="http://schemas.microsoft.com/office/drawing/2014/main" id="{52750341-D988-4730-9FE1-4E033A2A09E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E80416F-E17A-4719-A2FE-9FFEC561E4AE}"/>
              </a:ext>
            </a:extLst>
          </p:cNvPr>
          <p:cNvSpPr>
            <a:spLocks noGrp="1"/>
          </p:cNvSpPr>
          <p:nvPr>
            <p:ph type="sldNum" sz="quarter" idx="12"/>
          </p:nvPr>
        </p:nvSpPr>
        <p:spPr/>
        <p:txBody>
          <a:bodyPr/>
          <a:lstStyle/>
          <a:p>
            <a:fld id="{C0AFE755-A9BC-45C9-96AB-2658136F931A}" type="slidenum">
              <a:rPr lang="nl-NL" smtClean="0"/>
              <a:t>‹nr.›</a:t>
            </a:fld>
            <a:endParaRPr lang="nl-NL"/>
          </a:p>
        </p:txBody>
      </p:sp>
    </p:spTree>
    <p:extLst>
      <p:ext uri="{BB962C8B-B14F-4D97-AF65-F5344CB8AC3E}">
        <p14:creationId xmlns:p14="http://schemas.microsoft.com/office/powerpoint/2010/main" val="1241573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A86831-587A-4E8E-B747-E2805524983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084F3A3-FA0B-45DC-9877-8090DD8BB7E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49DA4EF-FF4A-4FFF-9270-0AF6F58E7D6D}"/>
              </a:ext>
            </a:extLst>
          </p:cNvPr>
          <p:cNvSpPr>
            <a:spLocks noGrp="1"/>
          </p:cNvSpPr>
          <p:nvPr>
            <p:ph type="dt" sz="half" idx="10"/>
          </p:nvPr>
        </p:nvSpPr>
        <p:spPr/>
        <p:txBody>
          <a:bodyPr/>
          <a:lstStyle/>
          <a:p>
            <a:fld id="{D875A535-BAB4-4EA2-8CDD-D1855B4033CB}" type="datetimeFigureOut">
              <a:rPr lang="nl-NL" smtClean="0"/>
              <a:t>10-12-2020</a:t>
            </a:fld>
            <a:endParaRPr lang="nl-NL"/>
          </a:p>
        </p:txBody>
      </p:sp>
      <p:sp>
        <p:nvSpPr>
          <p:cNvPr id="5" name="Tijdelijke aanduiding voor voettekst 4">
            <a:extLst>
              <a:ext uri="{FF2B5EF4-FFF2-40B4-BE49-F238E27FC236}">
                <a16:creationId xmlns:a16="http://schemas.microsoft.com/office/drawing/2014/main" id="{E09FD3B5-78F3-41B6-B46C-BC17143F6FC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0E990F2-2D66-4ED8-8591-BD5D06FF5B3D}"/>
              </a:ext>
            </a:extLst>
          </p:cNvPr>
          <p:cNvSpPr>
            <a:spLocks noGrp="1"/>
          </p:cNvSpPr>
          <p:nvPr>
            <p:ph type="sldNum" sz="quarter" idx="12"/>
          </p:nvPr>
        </p:nvSpPr>
        <p:spPr/>
        <p:txBody>
          <a:bodyPr/>
          <a:lstStyle/>
          <a:p>
            <a:fld id="{C0AFE755-A9BC-45C9-96AB-2658136F931A}" type="slidenum">
              <a:rPr lang="nl-NL" smtClean="0"/>
              <a:t>‹nr.›</a:t>
            </a:fld>
            <a:endParaRPr lang="nl-NL"/>
          </a:p>
        </p:txBody>
      </p:sp>
    </p:spTree>
    <p:extLst>
      <p:ext uri="{BB962C8B-B14F-4D97-AF65-F5344CB8AC3E}">
        <p14:creationId xmlns:p14="http://schemas.microsoft.com/office/powerpoint/2010/main" val="2161867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FF1E8-1755-42CB-A576-DC4382210D9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F96B04B-BB6A-44A6-8200-7F0D4B5D11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A75A609-0E23-4770-AA12-B1CD36C6195C}"/>
              </a:ext>
            </a:extLst>
          </p:cNvPr>
          <p:cNvSpPr>
            <a:spLocks noGrp="1"/>
          </p:cNvSpPr>
          <p:nvPr>
            <p:ph type="dt" sz="half" idx="10"/>
          </p:nvPr>
        </p:nvSpPr>
        <p:spPr/>
        <p:txBody>
          <a:bodyPr/>
          <a:lstStyle/>
          <a:p>
            <a:fld id="{D875A535-BAB4-4EA2-8CDD-D1855B4033CB}" type="datetimeFigureOut">
              <a:rPr lang="nl-NL" smtClean="0"/>
              <a:t>10-12-2020</a:t>
            </a:fld>
            <a:endParaRPr lang="nl-NL"/>
          </a:p>
        </p:txBody>
      </p:sp>
      <p:sp>
        <p:nvSpPr>
          <p:cNvPr id="5" name="Tijdelijke aanduiding voor voettekst 4">
            <a:extLst>
              <a:ext uri="{FF2B5EF4-FFF2-40B4-BE49-F238E27FC236}">
                <a16:creationId xmlns:a16="http://schemas.microsoft.com/office/drawing/2014/main" id="{FB9E9B49-630C-4603-87CC-67A76EDC266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D1AFAFD-4D1A-4066-945C-D8471DAECFF4}"/>
              </a:ext>
            </a:extLst>
          </p:cNvPr>
          <p:cNvSpPr>
            <a:spLocks noGrp="1"/>
          </p:cNvSpPr>
          <p:nvPr>
            <p:ph type="sldNum" sz="quarter" idx="12"/>
          </p:nvPr>
        </p:nvSpPr>
        <p:spPr/>
        <p:txBody>
          <a:bodyPr/>
          <a:lstStyle/>
          <a:p>
            <a:fld id="{C0AFE755-A9BC-45C9-96AB-2658136F931A}" type="slidenum">
              <a:rPr lang="nl-NL" smtClean="0"/>
              <a:t>‹nr.›</a:t>
            </a:fld>
            <a:endParaRPr lang="nl-NL"/>
          </a:p>
        </p:txBody>
      </p:sp>
    </p:spTree>
    <p:extLst>
      <p:ext uri="{BB962C8B-B14F-4D97-AF65-F5344CB8AC3E}">
        <p14:creationId xmlns:p14="http://schemas.microsoft.com/office/powerpoint/2010/main" val="3149416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15334D-01F2-4068-82C8-146F4DFE638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A70B9A8-01E4-4638-92D2-4B6D02E8C8D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D438BD9-3A02-4A86-B3B6-E63A42B963D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7782A48-2D0F-4C35-96AA-0797D712FCAC}"/>
              </a:ext>
            </a:extLst>
          </p:cNvPr>
          <p:cNvSpPr>
            <a:spLocks noGrp="1"/>
          </p:cNvSpPr>
          <p:nvPr>
            <p:ph type="dt" sz="half" idx="10"/>
          </p:nvPr>
        </p:nvSpPr>
        <p:spPr/>
        <p:txBody>
          <a:bodyPr/>
          <a:lstStyle/>
          <a:p>
            <a:fld id="{D875A535-BAB4-4EA2-8CDD-D1855B4033CB}" type="datetimeFigureOut">
              <a:rPr lang="nl-NL" smtClean="0"/>
              <a:t>10-12-2020</a:t>
            </a:fld>
            <a:endParaRPr lang="nl-NL"/>
          </a:p>
        </p:txBody>
      </p:sp>
      <p:sp>
        <p:nvSpPr>
          <p:cNvPr id="6" name="Tijdelijke aanduiding voor voettekst 5">
            <a:extLst>
              <a:ext uri="{FF2B5EF4-FFF2-40B4-BE49-F238E27FC236}">
                <a16:creationId xmlns:a16="http://schemas.microsoft.com/office/drawing/2014/main" id="{12E84F9D-6E3E-4DC4-8AE4-8E2D3DF7084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A42E943-AFE2-4070-8528-16430D2BA49A}"/>
              </a:ext>
            </a:extLst>
          </p:cNvPr>
          <p:cNvSpPr>
            <a:spLocks noGrp="1"/>
          </p:cNvSpPr>
          <p:nvPr>
            <p:ph type="sldNum" sz="quarter" idx="12"/>
          </p:nvPr>
        </p:nvSpPr>
        <p:spPr/>
        <p:txBody>
          <a:bodyPr/>
          <a:lstStyle/>
          <a:p>
            <a:fld id="{C0AFE755-A9BC-45C9-96AB-2658136F931A}" type="slidenum">
              <a:rPr lang="nl-NL" smtClean="0"/>
              <a:t>‹nr.›</a:t>
            </a:fld>
            <a:endParaRPr lang="nl-NL"/>
          </a:p>
        </p:txBody>
      </p:sp>
    </p:spTree>
    <p:extLst>
      <p:ext uri="{BB962C8B-B14F-4D97-AF65-F5344CB8AC3E}">
        <p14:creationId xmlns:p14="http://schemas.microsoft.com/office/powerpoint/2010/main" val="1461717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49ACA4-526F-40F2-83DE-62347692A49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88891E4-174A-41F5-9197-D90C041F26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9EE1305-AEB3-4988-8BEE-EF074F8C549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53375E6-2889-4485-8534-756134A708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6770B4C-A1E0-46B6-900F-5C1046B347A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8797D48-A39F-495E-82F0-86AE90FD1C0B}"/>
              </a:ext>
            </a:extLst>
          </p:cNvPr>
          <p:cNvSpPr>
            <a:spLocks noGrp="1"/>
          </p:cNvSpPr>
          <p:nvPr>
            <p:ph type="dt" sz="half" idx="10"/>
          </p:nvPr>
        </p:nvSpPr>
        <p:spPr/>
        <p:txBody>
          <a:bodyPr/>
          <a:lstStyle/>
          <a:p>
            <a:fld id="{D875A535-BAB4-4EA2-8CDD-D1855B4033CB}" type="datetimeFigureOut">
              <a:rPr lang="nl-NL" smtClean="0"/>
              <a:t>10-12-2020</a:t>
            </a:fld>
            <a:endParaRPr lang="nl-NL"/>
          </a:p>
        </p:txBody>
      </p:sp>
      <p:sp>
        <p:nvSpPr>
          <p:cNvPr id="8" name="Tijdelijke aanduiding voor voettekst 7">
            <a:extLst>
              <a:ext uri="{FF2B5EF4-FFF2-40B4-BE49-F238E27FC236}">
                <a16:creationId xmlns:a16="http://schemas.microsoft.com/office/drawing/2014/main" id="{4EB2A250-E74E-4AB8-ADAD-D404AE67394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FC5C7C9-AA52-4842-A048-5D9A473442EE}"/>
              </a:ext>
            </a:extLst>
          </p:cNvPr>
          <p:cNvSpPr>
            <a:spLocks noGrp="1"/>
          </p:cNvSpPr>
          <p:nvPr>
            <p:ph type="sldNum" sz="quarter" idx="12"/>
          </p:nvPr>
        </p:nvSpPr>
        <p:spPr/>
        <p:txBody>
          <a:bodyPr/>
          <a:lstStyle/>
          <a:p>
            <a:fld id="{C0AFE755-A9BC-45C9-96AB-2658136F931A}" type="slidenum">
              <a:rPr lang="nl-NL" smtClean="0"/>
              <a:t>‹nr.›</a:t>
            </a:fld>
            <a:endParaRPr lang="nl-NL"/>
          </a:p>
        </p:txBody>
      </p:sp>
    </p:spTree>
    <p:extLst>
      <p:ext uri="{BB962C8B-B14F-4D97-AF65-F5344CB8AC3E}">
        <p14:creationId xmlns:p14="http://schemas.microsoft.com/office/powerpoint/2010/main" val="3097692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762076-1A86-4709-BAF8-B9A2091580F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D0ACCB5-10D3-4485-9955-CF3579FB8324}"/>
              </a:ext>
            </a:extLst>
          </p:cNvPr>
          <p:cNvSpPr>
            <a:spLocks noGrp="1"/>
          </p:cNvSpPr>
          <p:nvPr>
            <p:ph type="dt" sz="half" idx="10"/>
          </p:nvPr>
        </p:nvSpPr>
        <p:spPr/>
        <p:txBody>
          <a:bodyPr/>
          <a:lstStyle/>
          <a:p>
            <a:fld id="{D875A535-BAB4-4EA2-8CDD-D1855B4033CB}" type="datetimeFigureOut">
              <a:rPr lang="nl-NL" smtClean="0"/>
              <a:t>10-12-2020</a:t>
            </a:fld>
            <a:endParaRPr lang="nl-NL"/>
          </a:p>
        </p:txBody>
      </p:sp>
      <p:sp>
        <p:nvSpPr>
          <p:cNvPr id="4" name="Tijdelijke aanduiding voor voettekst 3">
            <a:extLst>
              <a:ext uri="{FF2B5EF4-FFF2-40B4-BE49-F238E27FC236}">
                <a16:creationId xmlns:a16="http://schemas.microsoft.com/office/drawing/2014/main" id="{D7A05994-F7A8-46DE-8B92-A1268C6D282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110BD91-4DF4-41CF-9C46-0494E66E5D25}"/>
              </a:ext>
            </a:extLst>
          </p:cNvPr>
          <p:cNvSpPr>
            <a:spLocks noGrp="1"/>
          </p:cNvSpPr>
          <p:nvPr>
            <p:ph type="sldNum" sz="quarter" idx="12"/>
          </p:nvPr>
        </p:nvSpPr>
        <p:spPr/>
        <p:txBody>
          <a:bodyPr/>
          <a:lstStyle/>
          <a:p>
            <a:fld id="{C0AFE755-A9BC-45C9-96AB-2658136F931A}" type="slidenum">
              <a:rPr lang="nl-NL" smtClean="0"/>
              <a:t>‹nr.›</a:t>
            </a:fld>
            <a:endParaRPr lang="nl-NL"/>
          </a:p>
        </p:txBody>
      </p:sp>
    </p:spTree>
    <p:extLst>
      <p:ext uri="{BB962C8B-B14F-4D97-AF65-F5344CB8AC3E}">
        <p14:creationId xmlns:p14="http://schemas.microsoft.com/office/powerpoint/2010/main" val="2521997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CFA8C39-5BD5-4961-B1AB-8F781C96E9FF}"/>
              </a:ext>
            </a:extLst>
          </p:cNvPr>
          <p:cNvSpPr>
            <a:spLocks noGrp="1"/>
          </p:cNvSpPr>
          <p:nvPr>
            <p:ph type="dt" sz="half" idx="10"/>
          </p:nvPr>
        </p:nvSpPr>
        <p:spPr/>
        <p:txBody>
          <a:bodyPr/>
          <a:lstStyle/>
          <a:p>
            <a:fld id="{D875A535-BAB4-4EA2-8CDD-D1855B4033CB}" type="datetimeFigureOut">
              <a:rPr lang="nl-NL" smtClean="0"/>
              <a:t>10-12-2020</a:t>
            </a:fld>
            <a:endParaRPr lang="nl-NL"/>
          </a:p>
        </p:txBody>
      </p:sp>
      <p:sp>
        <p:nvSpPr>
          <p:cNvPr id="3" name="Tijdelijke aanduiding voor voettekst 2">
            <a:extLst>
              <a:ext uri="{FF2B5EF4-FFF2-40B4-BE49-F238E27FC236}">
                <a16:creationId xmlns:a16="http://schemas.microsoft.com/office/drawing/2014/main" id="{7D85A63C-4181-4F26-8D6E-54C72160637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4EF5A74-447B-402C-9FAD-9AFACF8995BE}"/>
              </a:ext>
            </a:extLst>
          </p:cNvPr>
          <p:cNvSpPr>
            <a:spLocks noGrp="1"/>
          </p:cNvSpPr>
          <p:nvPr>
            <p:ph type="sldNum" sz="quarter" idx="12"/>
          </p:nvPr>
        </p:nvSpPr>
        <p:spPr/>
        <p:txBody>
          <a:bodyPr/>
          <a:lstStyle/>
          <a:p>
            <a:fld id="{C0AFE755-A9BC-45C9-96AB-2658136F931A}" type="slidenum">
              <a:rPr lang="nl-NL" smtClean="0"/>
              <a:t>‹nr.›</a:t>
            </a:fld>
            <a:endParaRPr lang="nl-NL"/>
          </a:p>
        </p:txBody>
      </p:sp>
    </p:spTree>
    <p:extLst>
      <p:ext uri="{BB962C8B-B14F-4D97-AF65-F5344CB8AC3E}">
        <p14:creationId xmlns:p14="http://schemas.microsoft.com/office/powerpoint/2010/main" val="3691465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3F4FEA-3662-4F6D-9302-0258EF04C07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6BEDA5D-CB89-433F-8E96-6DE8843650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A89A748-D2CF-496B-A459-FD60D1845B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B780125-9501-48E6-947D-A05990BF3BEA}"/>
              </a:ext>
            </a:extLst>
          </p:cNvPr>
          <p:cNvSpPr>
            <a:spLocks noGrp="1"/>
          </p:cNvSpPr>
          <p:nvPr>
            <p:ph type="dt" sz="half" idx="10"/>
          </p:nvPr>
        </p:nvSpPr>
        <p:spPr/>
        <p:txBody>
          <a:bodyPr/>
          <a:lstStyle/>
          <a:p>
            <a:fld id="{D875A535-BAB4-4EA2-8CDD-D1855B4033CB}" type="datetimeFigureOut">
              <a:rPr lang="nl-NL" smtClean="0"/>
              <a:t>10-12-2020</a:t>
            </a:fld>
            <a:endParaRPr lang="nl-NL"/>
          </a:p>
        </p:txBody>
      </p:sp>
      <p:sp>
        <p:nvSpPr>
          <p:cNvPr id="6" name="Tijdelijke aanduiding voor voettekst 5">
            <a:extLst>
              <a:ext uri="{FF2B5EF4-FFF2-40B4-BE49-F238E27FC236}">
                <a16:creationId xmlns:a16="http://schemas.microsoft.com/office/drawing/2014/main" id="{2590502A-2A57-4DF2-8BE9-5B5B00425CF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6C34D31-C7E0-4EEF-A596-AE0D38235C90}"/>
              </a:ext>
            </a:extLst>
          </p:cNvPr>
          <p:cNvSpPr>
            <a:spLocks noGrp="1"/>
          </p:cNvSpPr>
          <p:nvPr>
            <p:ph type="sldNum" sz="quarter" idx="12"/>
          </p:nvPr>
        </p:nvSpPr>
        <p:spPr/>
        <p:txBody>
          <a:bodyPr/>
          <a:lstStyle/>
          <a:p>
            <a:fld id="{C0AFE755-A9BC-45C9-96AB-2658136F931A}" type="slidenum">
              <a:rPr lang="nl-NL" smtClean="0"/>
              <a:t>‹nr.›</a:t>
            </a:fld>
            <a:endParaRPr lang="nl-NL"/>
          </a:p>
        </p:txBody>
      </p:sp>
    </p:spTree>
    <p:extLst>
      <p:ext uri="{BB962C8B-B14F-4D97-AF65-F5344CB8AC3E}">
        <p14:creationId xmlns:p14="http://schemas.microsoft.com/office/powerpoint/2010/main" val="44516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CB49E-C93E-4ACC-8FB0-9CC99442CA3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FF54B79-112F-460D-B2A3-9FFFE02FF1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E47EBEB-6F0D-40AA-BCA2-3954AC6D7C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069182A-D4DA-4BD3-8D3A-CD5EBCB1F781}"/>
              </a:ext>
            </a:extLst>
          </p:cNvPr>
          <p:cNvSpPr>
            <a:spLocks noGrp="1"/>
          </p:cNvSpPr>
          <p:nvPr>
            <p:ph type="dt" sz="half" idx="10"/>
          </p:nvPr>
        </p:nvSpPr>
        <p:spPr/>
        <p:txBody>
          <a:bodyPr/>
          <a:lstStyle/>
          <a:p>
            <a:fld id="{D875A535-BAB4-4EA2-8CDD-D1855B4033CB}" type="datetimeFigureOut">
              <a:rPr lang="nl-NL" smtClean="0"/>
              <a:t>10-12-2020</a:t>
            </a:fld>
            <a:endParaRPr lang="nl-NL"/>
          </a:p>
        </p:txBody>
      </p:sp>
      <p:sp>
        <p:nvSpPr>
          <p:cNvPr id="6" name="Tijdelijke aanduiding voor voettekst 5">
            <a:extLst>
              <a:ext uri="{FF2B5EF4-FFF2-40B4-BE49-F238E27FC236}">
                <a16:creationId xmlns:a16="http://schemas.microsoft.com/office/drawing/2014/main" id="{7E6D8F31-0B04-40BC-9FFF-795B70C44FB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0272EEC-86C2-4339-B7C6-B1262B276906}"/>
              </a:ext>
            </a:extLst>
          </p:cNvPr>
          <p:cNvSpPr>
            <a:spLocks noGrp="1"/>
          </p:cNvSpPr>
          <p:nvPr>
            <p:ph type="sldNum" sz="quarter" idx="12"/>
          </p:nvPr>
        </p:nvSpPr>
        <p:spPr/>
        <p:txBody>
          <a:bodyPr/>
          <a:lstStyle/>
          <a:p>
            <a:fld id="{C0AFE755-A9BC-45C9-96AB-2658136F931A}" type="slidenum">
              <a:rPr lang="nl-NL" smtClean="0"/>
              <a:t>‹nr.›</a:t>
            </a:fld>
            <a:endParaRPr lang="nl-NL"/>
          </a:p>
        </p:txBody>
      </p:sp>
    </p:spTree>
    <p:extLst>
      <p:ext uri="{BB962C8B-B14F-4D97-AF65-F5344CB8AC3E}">
        <p14:creationId xmlns:p14="http://schemas.microsoft.com/office/powerpoint/2010/main" val="2157716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8214FE1-C575-4866-AB0F-382307242C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CE1ADD3-083B-45D5-81BD-6713140BC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D959CDC-A46C-4219-9508-28267B9FE2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5A535-BAB4-4EA2-8CDD-D1855B4033CB}" type="datetimeFigureOut">
              <a:rPr lang="nl-NL" smtClean="0"/>
              <a:t>10-12-2020</a:t>
            </a:fld>
            <a:endParaRPr lang="nl-NL"/>
          </a:p>
        </p:txBody>
      </p:sp>
      <p:sp>
        <p:nvSpPr>
          <p:cNvPr id="5" name="Tijdelijke aanduiding voor voettekst 4">
            <a:extLst>
              <a:ext uri="{FF2B5EF4-FFF2-40B4-BE49-F238E27FC236}">
                <a16:creationId xmlns:a16="http://schemas.microsoft.com/office/drawing/2014/main" id="{EAA29DB8-71A5-43F6-94AB-3F59CED273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098F02D-315A-48DB-B7DA-AD12848A8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FE755-A9BC-45C9-96AB-2658136F931A}" type="slidenum">
              <a:rPr lang="nl-NL" smtClean="0"/>
              <a:t>‹nr.›</a:t>
            </a:fld>
            <a:endParaRPr lang="nl-NL"/>
          </a:p>
        </p:txBody>
      </p:sp>
    </p:spTree>
    <p:extLst>
      <p:ext uri="{BB962C8B-B14F-4D97-AF65-F5344CB8AC3E}">
        <p14:creationId xmlns:p14="http://schemas.microsoft.com/office/powerpoint/2010/main" val="3814911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a:extLst>
              <a:ext uri="{FF2B5EF4-FFF2-40B4-BE49-F238E27FC236}">
                <a16:creationId xmlns:a16="http://schemas.microsoft.com/office/drawing/2014/main" id="{0A3398D0-5FFC-4D94-9EE0-A5913F6A9A50}"/>
              </a:ext>
            </a:extLst>
          </p:cNvPr>
          <p:cNvPicPr>
            <a:picLocks noChangeAspect="1"/>
          </p:cNvPicPr>
          <p:nvPr/>
        </p:nvPicPr>
        <p:blipFill rotWithShape="1">
          <a:blip r:embed="rId2"/>
          <a:srcRect l="9091" t="23391"/>
          <a:stretch/>
        </p:blipFill>
        <p:spPr>
          <a:xfrm>
            <a:off x="20" y="10"/>
            <a:ext cx="12191981" cy="6857990"/>
          </a:xfrm>
          <a:prstGeom prst="rect">
            <a:avLst/>
          </a:prstGeom>
        </p:spPr>
      </p:pic>
      <p:sp>
        <p:nvSpPr>
          <p:cNvPr id="10" name="Rectangle 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kstvak 2">
            <a:extLst>
              <a:ext uri="{FF2B5EF4-FFF2-40B4-BE49-F238E27FC236}">
                <a16:creationId xmlns:a16="http://schemas.microsoft.com/office/drawing/2014/main" id="{9DE651C6-3613-482F-A4CC-41A369A0F97A}"/>
              </a:ext>
            </a:extLst>
          </p:cNvPr>
          <p:cNvSpPr txBox="1"/>
          <p:nvPr/>
        </p:nvSpPr>
        <p:spPr>
          <a:xfrm>
            <a:off x="404553" y="3091928"/>
            <a:ext cx="9078562"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600" dirty="0" err="1">
                <a:solidFill>
                  <a:schemeClr val="accent4">
                    <a:lumMod val="60000"/>
                    <a:lumOff val="40000"/>
                  </a:schemeClr>
                </a:solidFill>
                <a:ea typeface="+mj-ea"/>
                <a:cs typeface="+mj-cs"/>
              </a:rPr>
              <a:t>Geneesmiddelen</a:t>
            </a:r>
            <a:endParaRPr lang="en-US" sz="5600" dirty="0">
              <a:solidFill>
                <a:schemeClr val="accent4">
                  <a:lumMod val="60000"/>
                  <a:lumOff val="40000"/>
                </a:schemeClr>
              </a:solidFill>
              <a:ea typeface="+mj-ea"/>
              <a:cs typeface="+mj-cs"/>
            </a:endParaRPr>
          </a:p>
          <a:p>
            <a:pPr>
              <a:lnSpc>
                <a:spcPct val="90000"/>
              </a:lnSpc>
              <a:spcBef>
                <a:spcPct val="0"/>
              </a:spcBef>
              <a:spcAft>
                <a:spcPts val="600"/>
              </a:spcAft>
            </a:pPr>
            <a:r>
              <a:rPr lang="en-US" sz="5600" dirty="0" err="1">
                <a:latin typeface="+mj-lt"/>
                <a:ea typeface="+mj-ea"/>
                <a:cs typeface="+mj-cs"/>
              </a:rPr>
              <a:t>Huid</a:t>
            </a:r>
            <a:r>
              <a:rPr lang="en-US" sz="5600" dirty="0">
                <a:latin typeface="+mj-lt"/>
                <a:ea typeface="+mj-ea"/>
                <a:cs typeface="+mj-cs"/>
              </a:rPr>
              <a:t> H12 GMD   9-12-2020</a:t>
            </a:r>
          </a:p>
          <a:p>
            <a:pPr>
              <a:lnSpc>
                <a:spcPct val="90000"/>
              </a:lnSpc>
              <a:spcBef>
                <a:spcPct val="0"/>
              </a:spcBef>
              <a:spcAft>
                <a:spcPts val="600"/>
              </a:spcAft>
            </a:pPr>
            <a:endParaRPr lang="en-US" sz="5600" dirty="0">
              <a:latin typeface="+mj-lt"/>
              <a:ea typeface="+mj-ea"/>
              <a:cs typeface="+mj-cs"/>
            </a:endParaRPr>
          </a:p>
        </p:txBody>
      </p:sp>
      <p:sp>
        <p:nvSpPr>
          <p:cNvPr id="12" name="Rectangle: Rounded Corners 1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413850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4D8712A-5918-48FB-B559-78CC13CF6113}"/>
              </a:ext>
            </a:extLst>
          </p:cNvPr>
          <p:cNvSpPr>
            <a:spLocks noGrp="1"/>
          </p:cNvSpPr>
          <p:nvPr>
            <p:ph type="title"/>
          </p:nvPr>
        </p:nvSpPr>
        <p:spPr>
          <a:xfrm>
            <a:off x="838200" y="365125"/>
            <a:ext cx="10515600" cy="1325563"/>
          </a:xfrm>
        </p:spPr>
        <p:txBody>
          <a:bodyPr>
            <a:normAutofit/>
          </a:bodyPr>
          <a:lstStyle/>
          <a:p>
            <a:r>
              <a:rPr lang="nl-NL" sz="4600" dirty="0">
                <a:solidFill>
                  <a:srgbClr val="FFFFFF"/>
                </a:solidFill>
              </a:rPr>
              <a:t>Verschillende huidmiddelen</a:t>
            </a:r>
          </a:p>
        </p:txBody>
      </p:sp>
      <p:sp>
        <p:nvSpPr>
          <p:cNvPr id="3" name="Tijdelijke aanduiding voor inhoud 2">
            <a:extLst>
              <a:ext uri="{FF2B5EF4-FFF2-40B4-BE49-F238E27FC236}">
                <a16:creationId xmlns:a16="http://schemas.microsoft.com/office/drawing/2014/main" id="{A28374D1-B199-4D41-A151-2B06E531F15B}"/>
              </a:ext>
            </a:extLst>
          </p:cNvPr>
          <p:cNvSpPr>
            <a:spLocks noGrp="1"/>
          </p:cNvSpPr>
          <p:nvPr>
            <p:ph idx="1"/>
          </p:nvPr>
        </p:nvSpPr>
        <p:spPr>
          <a:xfrm>
            <a:off x="838200" y="2362200"/>
            <a:ext cx="10515600" cy="3738562"/>
          </a:xfrm>
        </p:spPr>
        <p:txBody>
          <a:bodyPr>
            <a:normAutofit/>
          </a:bodyPr>
          <a:lstStyle/>
          <a:p>
            <a:pPr marL="0" indent="0">
              <a:buNone/>
            </a:pPr>
            <a:r>
              <a:rPr lang="nl-NL" b="1" dirty="0"/>
              <a:t>Strooipoeders</a:t>
            </a:r>
          </a:p>
          <a:p>
            <a:pPr marL="0" indent="0">
              <a:buNone/>
            </a:pPr>
            <a:r>
              <a:rPr lang="nl-NL" dirty="0"/>
              <a:t>Strooipoeders bestaan voor het grootste </a:t>
            </a:r>
          </a:p>
          <a:p>
            <a:pPr marL="0" indent="0">
              <a:buNone/>
            </a:pPr>
            <a:r>
              <a:rPr lang="nl-NL" dirty="0"/>
              <a:t>gedeelte uit talk en worden vooral </a:t>
            </a:r>
          </a:p>
          <a:p>
            <a:pPr marL="0" indent="0">
              <a:buNone/>
            </a:pPr>
            <a:r>
              <a:rPr lang="nl-NL" dirty="0"/>
              <a:t>op intacte huid gebruikt. </a:t>
            </a:r>
          </a:p>
          <a:p>
            <a:pPr marL="0" indent="0">
              <a:buNone/>
            </a:pPr>
            <a:endParaRPr lang="nl-NL" sz="2200" dirty="0"/>
          </a:p>
        </p:txBody>
      </p:sp>
      <p:pic>
        <p:nvPicPr>
          <p:cNvPr id="4" name="Afbeelding 3">
            <a:extLst>
              <a:ext uri="{FF2B5EF4-FFF2-40B4-BE49-F238E27FC236}">
                <a16:creationId xmlns:a16="http://schemas.microsoft.com/office/drawing/2014/main" id="{59F6E621-4969-478F-8558-5E42DFB5BCD2}"/>
              </a:ext>
            </a:extLst>
          </p:cNvPr>
          <p:cNvPicPr>
            <a:picLocks noChangeAspect="1"/>
          </p:cNvPicPr>
          <p:nvPr/>
        </p:nvPicPr>
        <p:blipFill>
          <a:blip r:embed="rId2"/>
          <a:stretch>
            <a:fillRect/>
          </a:stretch>
        </p:blipFill>
        <p:spPr>
          <a:xfrm>
            <a:off x="8171089" y="2306955"/>
            <a:ext cx="1559753" cy="4185920"/>
          </a:xfrm>
          <a:prstGeom prst="rect">
            <a:avLst/>
          </a:prstGeom>
        </p:spPr>
      </p:pic>
    </p:spTree>
    <p:extLst>
      <p:ext uri="{BB962C8B-B14F-4D97-AF65-F5344CB8AC3E}">
        <p14:creationId xmlns:p14="http://schemas.microsoft.com/office/powerpoint/2010/main" val="303750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8340240C-33EF-493D-8DF9-003438E05AD0}"/>
              </a:ext>
            </a:extLst>
          </p:cNvPr>
          <p:cNvPicPr>
            <a:picLocks noChangeAspect="1"/>
          </p:cNvPicPr>
          <p:nvPr/>
        </p:nvPicPr>
        <p:blipFill rotWithShape="1">
          <a:blip r:embed="rId2"/>
          <a:srcRect l="2138" t="26948" r="6953"/>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kstvak 3">
            <a:extLst>
              <a:ext uri="{FF2B5EF4-FFF2-40B4-BE49-F238E27FC236}">
                <a16:creationId xmlns:a16="http://schemas.microsoft.com/office/drawing/2014/main" id="{036334A0-AF7A-475F-B613-1CE8589CC71A}"/>
              </a:ext>
            </a:extLst>
          </p:cNvPr>
          <p:cNvSpPr txBox="1"/>
          <p:nvPr/>
        </p:nvSpPr>
        <p:spPr>
          <a:xfrm>
            <a:off x="404553" y="3091928"/>
            <a:ext cx="9078562"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600">
                <a:latin typeface="+mj-lt"/>
                <a:ea typeface="+mj-ea"/>
                <a:cs typeface="+mj-cs"/>
              </a:rPr>
              <a:t>Eczeem </a:t>
            </a: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35394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4D8712A-5918-48FB-B559-78CC13CF6113}"/>
              </a:ext>
            </a:extLst>
          </p:cNvPr>
          <p:cNvSpPr>
            <a:spLocks noGrp="1"/>
          </p:cNvSpPr>
          <p:nvPr>
            <p:ph type="title"/>
          </p:nvPr>
        </p:nvSpPr>
        <p:spPr>
          <a:xfrm>
            <a:off x="838200" y="365125"/>
            <a:ext cx="10515600" cy="1325563"/>
          </a:xfrm>
        </p:spPr>
        <p:txBody>
          <a:bodyPr>
            <a:normAutofit/>
          </a:bodyPr>
          <a:lstStyle/>
          <a:p>
            <a:r>
              <a:rPr lang="nl-NL" sz="4600" dirty="0">
                <a:solidFill>
                  <a:srgbClr val="FFFFFF"/>
                </a:solidFill>
              </a:rPr>
              <a:t>Eczeem</a:t>
            </a:r>
          </a:p>
        </p:txBody>
      </p:sp>
      <p:sp>
        <p:nvSpPr>
          <p:cNvPr id="3" name="Tijdelijke aanduiding voor inhoud 2">
            <a:extLst>
              <a:ext uri="{FF2B5EF4-FFF2-40B4-BE49-F238E27FC236}">
                <a16:creationId xmlns:a16="http://schemas.microsoft.com/office/drawing/2014/main" id="{A28374D1-B199-4D41-A151-2B06E531F15B}"/>
              </a:ext>
            </a:extLst>
          </p:cNvPr>
          <p:cNvSpPr>
            <a:spLocks noGrp="1"/>
          </p:cNvSpPr>
          <p:nvPr>
            <p:ph idx="1"/>
          </p:nvPr>
        </p:nvSpPr>
        <p:spPr>
          <a:xfrm>
            <a:off x="838200" y="2438400"/>
            <a:ext cx="10515600" cy="3738562"/>
          </a:xfrm>
        </p:spPr>
        <p:txBody>
          <a:bodyPr>
            <a:normAutofit lnSpcReduction="10000"/>
          </a:bodyPr>
          <a:lstStyle/>
          <a:p>
            <a:pPr marL="0" indent="0">
              <a:buNone/>
            </a:pPr>
            <a:r>
              <a:rPr lang="nl-NL" sz="2400" dirty="0"/>
              <a:t>Eczeem is de meest voorkomende chronische huidaandoening. Het is een huidontsteking met klachten van roodheid, jeuk, droge en schilferende huid, verdikking van de huid, infecties, blaren en pigmentverandering </a:t>
            </a:r>
          </a:p>
          <a:p>
            <a:pPr marL="0" indent="0">
              <a:buNone/>
            </a:pPr>
            <a:endParaRPr lang="nl-NL" sz="2400" dirty="0"/>
          </a:p>
          <a:p>
            <a:pPr marL="0" indent="0">
              <a:lnSpc>
                <a:spcPct val="107000"/>
              </a:lnSpc>
              <a:spcAft>
                <a:spcPts val="0"/>
              </a:spcAft>
              <a:buNone/>
            </a:pPr>
            <a:r>
              <a:rPr lang="nl-NL" sz="2400" b="1" dirty="0">
                <a:solidFill>
                  <a:srgbClr val="333333"/>
                </a:solidFill>
                <a:ea typeface="Times New Roman" panose="02020603050405020304" pitchFamily="18" charset="0"/>
                <a:cs typeface="Times New Roman" panose="02020603050405020304" pitchFamily="18" charset="0"/>
              </a:rPr>
              <a:t>verschillende oorzaken voor eczeem. </a:t>
            </a:r>
          </a:p>
          <a:p>
            <a:pPr>
              <a:lnSpc>
                <a:spcPct val="107000"/>
              </a:lnSpc>
            </a:pPr>
            <a:r>
              <a:rPr lang="nl-NL" sz="2400" dirty="0">
                <a:solidFill>
                  <a:srgbClr val="333333"/>
                </a:solidFill>
                <a:ea typeface="Times New Roman" panose="02020603050405020304" pitchFamily="18" charset="0"/>
                <a:cs typeface="Times New Roman" panose="02020603050405020304" pitchFamily="18" charset="0"/>
              </a:rPr>
              <a:t>atopisch of constitutioneel eczeem (baby dauwworm. Later in zoals de knie- en elleboogholte)</a:t>
            </a:r>
          </a:p>
          <a:p>
            <a:pPr>
              <a:lnSpc>
                <a:spcPct val="107000"/>
              </a:lnSpc>
            </a:pPr>
            <a:r>
              <a:rPr lang="nl-NL" sz="2400" dirty="0"/>
              <a:t>contactallergie (overgevoeligheidsreactie) op stoffen waarmee de huid in aanraking is geweest. b.v. zijn nikkel, chroom, conserveermiddelen en parfums. </a:t>
            </a:r>
          </a:p>
          <a:p>
            <a:pPr marL="0" indent="0">
              <a:buNone/>
            </a:pPr>
            <a:endParaRPr lang="nl-NL" sz="2200" dirty="0"/>
          </a:p>
        </p:txBody>
      </p:sp>
    </p:spTree>
    <p:extLst>
      <p:ext uri="{BB962C8B-B14F-4D97-AF65-F5344CB8AC3E}">
        <p14:creationId xmlns:p14="http://schemas.microsoft.com/office/powerpoint/2010/main" val="3686293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4D8712A-5918-48FB-B559-78CC13CF6113}"/>
              </a:ext>
            </a:extLst>
          </p:cNvPr>
          <p:cNvSpPr>
            <a:spLocks noGrp="1"/>
          </p:cNvSpPr>
          <p:nvPr>
            <p:ph type="title"/>
          </p:nvPr>
        </p:nvSpPr>
        <p:spPr>
          <a:xfrm>
            <a:off x="838200" y="365125"/>
            <a:ext cx="10515600" cy="1325563"/>
          </a:xfrm>
        </p:spPr>
        <p:txBody>
          <a:bodyPr>
            <a:normAutofit/>
          </a:bodyPr>
          <a:lstStyle/>
          <a:p>
            <a:r>
              <a:rPr lang="nl-NL" sz="4600" dirty="0">
                <a:solidFill>
                  <a:srgbClr val="FFFFFF"/>
                </a:solidFill>
              </a:rPr>
              <a:t>Eczeem</a:t>
            </a:r>
          </a:p>
        </p:txBody>
      </p:sp>
      <p:sp>
        <p:nvSpPr>
          <p:cNvPr id="3" name="Tijdelijke aanduiding voor inhoud 2">
            <a:extLst>
              <a:ext uri="{FF2B5EF4-FFF2-40B4-BE49-F238E27FC236}">
                <a16:creationId xmlns:a16="http://schemas.microsoft.com/office/drawing/2014/main" id="{A28374D1-B199-4D41-A151-2B06E531F15B}"/>
              </a:ext>
            </a:extLst>
          </p:cNvPr>
          <p:cNvSpPr>
            <a:spLocks noGrp="1"/>
          </p:cNvSpPr>
          <p:nvPr>
            <p:ph idx="1"/>
          </p:nvPr>
        </p:nvSpPr>
        <p:spPr>
          <a:xfrm>
            <a:off x="838200" y="2438400"/>
            <a:ext cx="10515600" cy="3738562"/>
          </a:xfrm>
        </p:spPr>
        <p:txBody>
          <a:bodyPr>
            <a:normAutofit/>
          </a:bodyPr>
          <a:lstStyle/>
          <a:p>
            <a:pPr marL="0" indent="0">
              <a:buNone/>
            </a:pPr>
            <a:r>
              <a:rPr lang="nl-NL" sz="2400" b="1" dirty="0"/>
              <a:t>Behandeling:</a:t>
            </a:r>
            <a:r>
              <a:rPr lang="nl-NL" sz="2400" dirty="0"/>
              <a:t> huid goed in te vetten. Vette zalven of crèmes zonder werkzame stof zijn daarvoor geschikt. </a:t>
            </a:r>
          </a:p>
          <a:p>
            <a:pPr marL="0" indent="0">
              <a:buNone/>
            </a:pPr>
            <a:r>
              <a:rPr lang="nl-NL" sz="2400" dirty="0"/>
              <a:t>Als het eczeem ‘actief’ is, moet het lokaal behandeld worden met corticosteroïden. Deze stoffen werken vooral ontstekingsremmend en jeukstillend. </a:t>
            </a:r>
          </a:p>
          <a:p>
            <a:pPr marL="0" indent="0">
              <a:buNone/>
            </a:pPr>
            <a:endParaRPr lang="nl-NL" sz="2400" dirty="0"/>
          </a:p>
          <a:p>
            <a:pPr marL="0" indent="0">
              <a:buNone/>
            </a:pPr>
            <a:r>
              <a:rPr lang="nl-NL" sz="2400" dirty="0"/>
              <a:t>Bijwerking van corticosteroïden is dat de huid dunner wordt. De huid wordt daardoor kwetsbaar voor verwondingen en infecties. </a:t>
            </a:r>
          </a:p>
          <a:p>
            <a:pPr marL="0" indent="0">
              <a:buNone/>
            </a:pPr>
            <a:r>
              <a:rPr lang="nl-NL" sz="2400" dirty="0"/>
              <a:t>Bijwerking bij kinderen: mogelijk groeiremming (opname in bloed)</a:t>
            </a:r>
          </a:p>
        </p:txBody>
      </p:sp>
    </p:spTree>
    <p:extLst>
      <p:ext uri="{BB962C8B-B14F-4D97-AF65-F5344CB8AC3E}">
        <p14:creationId xmlns:p14="http://schemas.microsoft.com/office/powerpoint/2010/main" val="2632041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7">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4D8712A-5918-48FB-B559-78CC13CF6113}"/>
              </a:ext>
            </a:extLst>
          </p:cNvPr>
          <p:cNvSpPr>
            <a:spLocks noGrp="1"/>
          </p:cNvSpPr>
          <p:nvPr>
            <p:ph type="title"/>
          </p:nvPr>
        </p:nvSpPr>
        <p:spPr>
          <a:xfrm>
            <a:off x="838200" y="365125"/>
            <a:ext cx="10515600" cy="1325563"/>
          </a:xfrm>
        </p:spPr>
        <p:txBody>
          <a:bodyPr>
            <a:normAutofit/>
          </a:bodyPr>
          <a:lstStyle/>
          <a:p>
            <a:r>
              <a:rPr lang="nl-NL">
                <a:solidFill>
                  <a:srgbClr val="FFFFFF"/>
                </a:solidFill>
              </a:rPr>
              <a:t>Bacteriële huidinfecties</a:t>
            </a:r>
          </a:p>
        </p:txBody>
      </p:sp>
      <p:pic>
        <p:nvPicPr>
          <p:cNvPr id="4" name="Afbeelding 3">
            <a:extLst>
              <a:ext uri="{FF2B5EF4-FFF2-40B4-BE49-F238E27FC236}">
                <a16:creationId xmlns:a16="http://schemas.microsoft.com/office/drawing/2014/main" id="{DE7E143E-3F59-4BBE-9A9A-00A4F680D353}"/>
              </a:ext>
            </a:extLst>
          </p:cNvPr>
          <p:cNvPicPr>
            <a:picLocks noChangeAspect="1"/>
          </p:cNvPicPr>
          <p:nvPr/>
        </p:nvPicPr>
        <p:blipFill rotWithShape="1">
          <a:blip r:embed="rId2"/>
          <a:srcRect t="16850" r="1" b="5390"/>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A28374D1-B199-4D41-A151-2B06E531F15B}"/>
              </a:ext>
            </a:extLst>
          </p:cNvPr>
          <p:cNvSpPr>
            <a:spLocks noGrp="1"/>
          </p:cNvSpPr>
          <p:nvPr>
            <p:ph idx="1"/>
          </p:nvPr>
        </p:nvSpPr>
        <p:spPr>
          <a:xfrm>
            <a:off x="6335270" y="2276857"/>
            <a:ext cx="5015484" cy="3900106"/>
          </a:xfrm>
        </p:spPr>
        <p:txBody>
          <a:bodyPr anchor="ctr">
            <a:normAutofit/>
          </a:bodyPr>
          <a:lstStyle/>
          <a:p>
            <a:pPr marL="0" indent="0">
              <a:buNone/>
            </a:pPr>
            <a:r>
              <a:rPr lang="nl-NL" sz="2400" b="1" dirty="0"/>
              <a:t>Steenpuist (furunkel): </a:t>
            </a:r>
            <a:r>
              <a:rPr lang="nl-NL" sz="2400" dirty="0"/>
              <a:t>Huidinfectie door bacteriën in een ontstoken haarzakje.</a:t>
            </a:r>
          </a:p>
          <a:p>
            <a:pPr marL="0" indent="0">
              <a:buNone/>
            </a:pPr>
            <a:r>
              <a:rPr lang="nl-NL" sz="2400" dirty="0"/>
              <a:t>Als steenpuisten vaak voorkomen, kan dat wijzen op een onderliggende ziekte zoals diabetes. </a:t>
            </a:r>
          </a:p>
        </p:txBody>
      </p:sp>
    </p:spTree>
    <p:extLst>
      <p:ext uri="{BB962C8B-B14F-4D97-AF65-F5344CB8AC3E}">
        <p14:creationId xmlns:p14="http://schemas.microsoft.com/office/powerpoint/2010/main" val="2811059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4D8712A-5918-48FB-B559-78CC13CF6113}"/>
              </a:ext>
            </a:extLst>
          </p:cNvPr>
          <p:cNvSpPr>
            <a:spLocks noGrp="1"/>
          </p:cNvSpPr>
          <p:nvPr>
            <p:ph type="title"/>
          </p:nvPr>
        </p:nvSpPr>
        <p:spPr>
          <a:xfrm>
            <a:off x="838200" y="365125"/>
            <a:ext cx="10515600" cy="1325563"/>
          </a:xfrm>
        </p:spPr>
        <p:txBody>
          <a:bodyPr>
            <a:normAutofit/>
          </a:bodyPr>
          <a:lstStyle/>
          <a:p>
            <a:r>
              <a:rPr lang="nl-NL" sz="4600">
                <a:solidFill>
                  <a:srgbClr val="FFFFFF"/>
                </a:solidFill>
              </a:rPr>
              <a:t>Schimmelinfecties</a:t>
            </a:r>
            <a:endParaRPr lang="nl-NL" sz="4600" dirty="0">
              <a:solidFill>
                <a:srgbClr val="FFFFFF"/>
              </a:solidFill>
            </a:endParaRPr>
          </a:p>
        </p:txBody>
      </p:sp>
      <p:sp>
        <p:nvSpPr>
          <p:cNvPr id="3" name="Tijdelijke aanduiding voor inhoud 2">
            <a:extLst>
              <a:ext uri="{FF2B5EF4-FFF2-40B4-BE49-F238E27FC236}">
                <a16:creationId xmlns:a16="http://schemas.microsoft.com/office/drawing/2014/main" id="{A28374D1-B199-4D41-A151-2B06E531F15B}"/>
              </a:ext>
            </a:extLst>
          </p:cNvPr>
          <p:cNvSpPr>
            <a:spLocks noGrp="1"/>
          </p:cNvSpPr>
          <p:nvPr>
            <p:ph idx="1"/>
          </p:nvPr>
        </p:nvSpPr>
        <p:spPr>
          <a:xfrm>
            <a:off x="838200" y="2438400"/>
            <a:ext cx="10515600" cy="3738562"/>
          </a:xfrm>
        </p:spPr>
        <p:txBody>
          <a:bodyPr>
            <a:normAutofit/>
          </a:bodyPr>
          <a:lstStyle/>
          <a:p>
            <a:pPr marL="0" indent="0">
              <a:buNone/>
            </a:pPr>
            <a:r>
              <a:rPr lang="nl-NL" sz="2200" b="1" dirty="0"/>
              <a:t>Voetschimmel of zwemmerseczeem </a:t>
            </a:r>
          </a:p>
          <a:p>
            <a:pPr marL="0" indent="0">
              <a:buNone/>
            </a:pPr>
            <a:endParaRPr lang="nl-NL" sz="2200" dirty="0"/>
          </a:p>
          <a:p>
            <a:pPr marL="0" indent="0">
              <a:buNone/>
            </a:pPr>
            <a:r>
              <a:rPr lang="nl-NL" sz="2200" dirty="0"/>
              <a:t>Behandelen met zelfzorgmiddelen. Tevens strooipoeder in schoenen (antimycoticum) strooien. Bij ernstige of hardnekkige infecties en infecties van de nagels wordt soms gekozen voor een orale therapie (itraconazol of terbinafine). Het kan meer dan een halfjaar duren voordat de schimmelinfectie uit de nagels is verdwenen.</a:t>
            </a:r>
          </a:p>
          <a:p>
            <a:pPr marL="0" indent="0">
              <a:buNone/>
            </a:pPr>
            <a:endParaRPr lang="nl-NL" sz="2200" dirty="0"/>
          </a:p>
          <a:p>
            <a:pPr marL="0" indent="0">
              <a:buNone/>
            </a:pPr>
            <a:r>
              <a:rPr lang="nl-NL" sz="2200" dirty="0"/>
              <a:t>Huidmiddel: </a:t>
            </a:r>
            <a:r>
              <a:rPr lang="nl-NL" sz="2200" dirty="0" err="1"/>
              <a:t>miconazol</a:t>
            </a:r>
            <a:r>
              <a:rPr lang="nl-NL" sz="2200" dirty="0"/>
              <a:t>. Huid erom heen ook goed behandelen. Nadat de huidinfectie over is, moet nog zeven tot veertien dagen worden doorgesmeerd om alle schimmelsporen te vernietigen, anders ontstaat snel een nieuwe infectie. </a:t>
            </a:r>
          </a:p>
        </p:txBody>
      </p:sp>
      <p:pic>
        <p:nvPicPr>
          <p:cNvPr id="4" name="Afbeelding 3">
            <a:extLst>
              <a:ext uri="{FF2B5EF4-FFF2-40B4-BE49-F238E27FC236}">
                <a16:creationId xmlns:a16="http://schemas.microsoft.com/office/drawing/2014/main" id="{364A760E-F441-4454-AB5D-ABAD5A8AD106}"/>
              </a:ext>
            </a:extLst>
          </p:cNvPr>
          <p:cNvPicPr>
            <a:picLocks noChangeAspect="1"/>
          </p:cNvPicPr>
          <p:nvPr/>
        </p:nvPicPr>
        <p:blipFill>
          <a:blip r:embed="rId2"/>
          <a:stretch>
            <a:fillRect/>
          </a:stretch>
        </p:blipFill>
        <p:spPr>
          <a:xfrm>
            <a:off x="10695146" y="2069987"/>
            <a:ext cx="1154748" cy="1667283"/>
          </a:xfrm>
          <a:prstGeom prst="rect">
            <a:avLst/>
          </a:prstGeom>
        </p:spPr>
      </p:pic>
    </p:spTree>
    <p:extLst>
      <p:ext uri="{BB962C8B-B14F-4D97-AF65-F5344CB8AC3E}">
        <p14:creationId xmlns:p14="http://schemas.microsoft.com/office/powerpoint/2010/main" val="4186726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4D8712A-5918-48FB-B559-78CC13CF6113}"/>
              </a:ext>
            </a:extLst>
          </p:cNvPr>
          <p:cNvSpPr>
            <a:spLocks noGrp="1"/>
          </p:cNvSpPr>
          <p:nvPr>
            <p:ph type="title"/>
          </p:nvPr>
        </p:nvSpPr>
        <p:spPr>
          <a:xfrm>
            <a:off x="838200" y="365125"/>
            <a:ext cx="10515600" cy="1325563"/>
          </a:xfrm>
        </p:spPr>
        <p:txBody>
          <a:bodyPr>
            <a:normAutofit/>
          </a:bodyPr>
          <a:lstStyle/>
          <a:p>
            <a:r>
              <a:rPr lang="nl-NL">
                <a:solidFill>
                  <a:srgbClr val="FFFFFF"/>
                </a:solidFill>
              </a:rPr>
              <a:t>Psoriasis</a:t>
            </a:r>
          </a:p>
        </p:txBody>
      </p:sp>
      <p:pic>
        <p:nvPicPr>
          <p:cNvPr id="4" name="Afbeelding 3">
            <a:extLst>
              <a:ext uri="{FF2B5EF4-FFF2-40B4-BE49-F238E27FC236}">
                <a16:creationId xmlns:a16="http://schemas.microsoft.com/office/drawing/2014/main" id="{6C3F3FE8-AD98-4C08-A906-EB74B0FC61F1}"/>
              </a:ext>
            </a:extLst>
          </p:cNvPr>
          <p:cNvPicPr>
            <a:picLocks noChangeAspect="1"/>
          </p:cNvPicPr>
          <p:nvPr/>
        </p:nvPicPr>
        <p:blipFill rotWithShape="1">
          <a:blip r:embed="rId2"/>
          <a:srcRect t="10465" r="2" b="11775"/>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A28374D1-B199-4D41-A151-2B06E531F15B}"/>
              </a:ext>
            </a:extLst>
          </p:cNvPr>
          <p:cNvSpPr>
            <a:spLocks noGrp="1"/>
          </p:cNvSpPr>
          <p:nvPr>
            <p:ph idx="1"/>
          </p:nvPr>
        </p:nvSpPr>
        <p:spPr>
          <a:xfrm>
            <a:off x="6335270" y="2276857"/>
            <a:ext cx="5318250" cy="4216018"/>
          </a:xfrm>
        </p:spPr>
        <p:txBody>
          <a:bodyPr anchor="ctr">
            <a:normAutofit fontScale="92500" lnSpcReduction="10000"/>
          </a:bodyPr>
          <a:lstStyle/>
          <a:p>
            <a:pPr marL="0" indent="0">
              <a:buNone/>
            </a:pPr>
            <a:r>
              <a:rPr lang="nl-NL" sz="2600" b="1" dirty="0"/>
              <a:t>Psoriasis</a:t>
            </a:r>
            <a:r>
              <a:rPr lang="nl-NL" sz="2600" dirty="0"/>
              <a:t> is een chronische, niet-besmettelijke (!) huidaandoening waarbij de huid overmatig schilfert als gevolg van een te sterke celdeling. </a:t>
            </a:r>
          </a:p>
          <a:p>
            <a:pPr marL="0" indent="0">
              <a:buNone/>
            </a:pPr>
            <a:r>
              <a:rPr lang="nl-NL" sz="2600" dirty="0"/>
              <a:t>Op de huid zijn rode, schilferende plekken te zien, vooral aan de strekzijde van </a:t>
            </a:r>
            <a:r>
              <a:rPr lang="nl-NL" sz="2600" dirty="0" err="1"/>
              <a:t>ellebogen</a:t>
            </a:r>
            <a:r>
              <a:rPr lang="nl-NL" sz="2600" dirty="0"/>
              <a:t> en knieën, de behaarde hoofdhuid en de rug. Soms ook de nagels en/ of gewrichten</a:t>
            </a:r>
          </a:p>
          <a:p>
            <a:pPr marL="0" indent="0">
              <a:buNone/>
            </a:pPr>
            <a:endParaRPr lang="nl-NL" sz="1500" dirty="0"/>
          </a:p>
          <a:p>
            <a:pPr marL="0" indent="0">
              <a:buNone/>
            </a:pPr>
            <a:endParaRPr lang="nl-NL" sz="1500" dirty="0"/>
          </a:p>
          <a:p>
            <a:pPr marL="0" indent="0">
              <a:buNone/>
            </a:pPr>
            <a:endParaRPr lang="nl-NL" sz="1500" dirty="0"/>
          </a:p>
          <a:p>
            <a:pPr marL="0" indent="0">
              <a:buNone/>
            </a:pPr>
            <a:r>
              <a:rPr lang="nl-NL" sz="1500" dirty="0"/>
              <a:t>https://www.huidarts.com/huidaandoeningen/psoriasis/</a:t>
            </a:r>
          </a:p>
        </p:txBody>
      </p:sp>
    </p:spTree>
    <p:extLst>
      <p:ext uri="{BB962C8B-B14F-4D97-AF65-F5344CB8AC3E}">
        <p14:creationId xmlns:p14="http://schemas.microsoft.com/office/powerpoint/2010/main" val="3734451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4D8712A-5918-48FB-B559-78CC13CF6113}"/>
              </a:ext>
            </a:extLst>
          </p:cNvPr>
          <p:cNvSpPr>
            <a:spLocks noGrp="1"/>
          </p:cNvSpPr>
          <p:nvPr>
            <p:ph type="title"/>
          </p:nvPr>
        </p:nvSpPr>
        <p:spPr>
          <a:xfrm>
            <a:off x="838200" y="365125"/>
            <a:ext cx="10515600" cy="1325563"/>
          </a:xfrm>
        </p:spPr>
        <p:txBody>
          <a:bodyPr>
            <a:normAutofit/>
          </a:bodyPr>
          <a:lstStyle/>
          <a:p>
            <a:r>
              <a:rPr lang="nl-NL">
                <a:solidFill>
                  <a:srgbClr val="FFFFFF"/>
                </a:solidFill>
              </a:rPr>
              <a:t>Psoriasis</a:t>
            </a:r>
          </a:p>
        </p:txBody>
      </p:sp>
      <p:pic>
        <p:nvPicPr>
          <p:cNvPr id="4" name="Afbeelding 3">
            <a:extLst>
              <a:ext uri="{FF2B5EF4-FFF2-40B4-BE49-F238E27FC236}">
                <a16:creationId xmlns:a16="http://schemas.microsoft.com/office/drawing/2014/main" id="{0B88B561-0FDA-4BA7-82AC-F24DA0F41632}"/>
              </a:ext>
            </a:extLst>
          </p:cNvPr>
          <p:cNvPicPr>
            <a:picLocks noChangeAspect="1"/>
          </p:cNvPicPr>
          <p:nvPr/>
        </p:nvPicPr>
        <p:blipFill rotWithShape="1">
          <a:blip r:embed="rId2"/>
          <a:srcRect l="181" r="15264" b="-2"/>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A28374D1-B199-4D41-A151-2B06E531F15B}"/>
              </a:ext>
            </a:extLst>
          </p:cNvPr>
          <p:cNvSpPr>
            <a:spLocks noGrp="1"/>
          </p:cNvSpPr>
          <p:nvPr>
            <p:ph idx="1"/>
          </p:nvPr>
        </p:nvSpPr>
        <p:spPr>
          <a:xfrm>
            <a:off x="6335270" y="2055812"/>
            <a:ext cx="5551930" cy="4680268"/>
          </a:xfrm>
        </p:spPr>
        <p:txBody>
          <a:bodyPr anchor="ctr">
            <a:normAutofit/>
          </a:bodyPr>
          <a:lstStyle/>
          <a:p>
            <a:pPr marL="0" indent="0">
              <a:buNone/>
            </a:pPr>
            <a:endParaRPr lang="nl-NL" sz="3800" dirty="0"/>
          </a:p>
          <a:p>
            <a:pPr marL="0" indent="0">
              <a:buNone/>
            </a:pPr>
            <a:r>
              <a:rPr lang="nl-NL" sz="2400" b="1" dirty="0"/>
              <a:t>Behandeling</a:t>
            </a:r>
          </a:p>
          <a:p>
            <a:r>
              <a:rPr lang="nl-NL" sz="2400" dirty="0"/>
              <a:t>lichttherapie</a:t>
            </a:r>
          </a:p>
          <a:p>
            <a:r>
              <a:rPr lang="nl-NL" sz="2400" dirty="0"/>
              <a:t>corticosteroïden</a:t>
            </a:r>
          </a:p>
          <a:p>
            <a:r>
              <a:rPr lang="nl-NL" sz="2400" dirty="0"/>
              <a:t>vitamine D-achtige stoffen. </a:t>
            </a:r>
          </a:p>
          <a:p>
            <a:pPr marL="0" indent="0">
              <a:buNone/>
            </a:pPr>
            <a:endParaRPr lang="nl-NL" sz="3800" dirty="0"/>
          </a:p>
          <a:p>
            <a:pPr marL="0" indent="0">
              <a:buNone/>
            </a:pPr>
            <a:r>
              <a:rPr lang="nl-NL" sz="1400" dirty="0"/>
              <a:t> </a:t>
            </a:r>
          </a:p>
        </p:txBody>
      </p:sp>
      <p:pic>
        <p:nvPicPr>
          <p:cNvPr id="5" name="Afbeelding 4">
            <a:extLst>
              <a:ext uri="{FF2B5EF4-FFF2-40B4-BE49-F238E27FC236}">
                <a16:creationId xmlns:a16="http://schemas.microsoft.com/office/drawing/2014/main" id="{E6EC6A83-7E49-45D6-A52F-BCB055408B9F}"/>
              </a:ext>
            </a:extLst>
          </p:cNvPr>
          <p:cNvPicPr>
            <a:picLocks noChangeAspect="1"/>
          </p:cNvPicPr>
          <p:nvPr/>
        </p:nvPicPr>
        <p:blipFill>
          <a:blip r:embed="rId3"/>
          <a:stretch>
            <a:fillRect/>
          </a:stretch>
        </p:blipFill>
        <p:spPr>
          <a:xfrm>
            <a:off x="10106025" y="2391092"/>
            <a:ext cx="1781175" cy="2571750"/>
          </a:xfrm>
          <a:prstGeom prst="rect">
            <a:avLst/>
          </a:prstGeom>
        </p:spPr>
      </p:pic>
    </p:spTree>
    <p:extLst>
      <p:ext uri="{BB962C8B-B14F-4D97-AF65-F5344CB8AC3E}">
        <p14:creationId xmlns:p14="http://schemas.microsoft.com/office/powerpoint/2010/main" val="3509069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4D8712A-5918-48FB-B559-78CC13CF6113}"/>
              </a:ext>
            </a:extLst>
          </p:cNvPr>
          <p:cNvSpPr>
            <a:spLocks noGrp="1"/>
          </p:cNvSpPr>
          <p:nvPr>
            <p:ph type="title"/>
          </p:nvPr>
        </p:nvSpPr>
        <p:spPr>
          <a:xfrm>
            <a:off x="838200" y="365125"/>
            <a:ext cx="10515600" cy="1325563"/>
          </a:xfrm>
        </p:spPr>
        <p:txBody>
          <a:bodyPr>
            <a:normAutofit/>
          </a:bodyPr>
          <a:lstStyle/>
          <a:p>
            <a:r>
              <a:rPr lang="nl-NL" dirty="0">
                <a:solidFill>
                  <a:srgbClr val="FFFFFF"/>
                </a:solidFill>
              </a:rPr>
              <a:t>Acne vulgaris (jeugdpuistjes</a:t>
            </a:r>
          </a:p>
        </p:txBody>
      </p:sp>
      <p:pic>
        <p:nvPicPr>
          <p:cNvPr id="5" name="Afbeelding 4">
            <a:extLst>
              <a:ext uri="{FF2B5EF4-FFF2-40B4-BE49-F238E27FC236}">
                <a16:creationId xmlns:a16="http://schemas.microsoft.com/office/drawing/2014/main" id="{4E63825B-E547-49A1-942C-112894EEA2F8}"/>
              </a:ext>
            </a:extLst>
          </p:cNvPr>
          <p:cNvPicPr>
            <a:picLocks noChangeAspect="1"/>
          </p:cNvPicPr>
          <p:nvPr/>
        </p:nvPicPr>
        <p:blipFill rotWithShape="1">
          <a:blip r:embed="rId2"/>
          <a:srcRect t="9240" r="2" b="13000"/>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A28374D1-B199-4D41-A151-2B06E531F15B}"/>
              </a:ext>
            </a:extLst>
          </p:cNvPr>
          <p:cNvSpPr>
            <a:spLocks noGrp="1"/>
          </p:cNvSpPr>
          <p:nvPr>
            <p:ph idx="1"/>
          </p:nvPr>
        </p:nvSpPr>
        <p:spPr>
          <a:xfrm>
            <a:off x="6335270" y="2276857"/>
            <a:ext cx="5418580" cy="4114418"/>
          </a:xfrm>
        </p:spPr>
        <p:txBody>
          <a:bodyPr anchor="ctr">
            <a:noAutofit/>
          </a:bodyPr>
          <a:lstStyle/>
          <a:p>
            <a:pPr marL="0" indent="0">
              <a:buNone/>
            </a:pPr>
            <a:endParaRPr lang="nl-NL" sz="2400" dirty="0"/>
          </a:p>
          <a:p>
            <a:pPr marL="0" indent="0">
              <a:buNone/>
            </a:pPr>
            <a:r>
              <a:rPr lang="nl-NL" sz="2400" b="1" dirty="0"/>
              <a:t>Acne:</a:t>
            </a:r>
            <a:r>
              <a:rPr lang="nl-NL" sz="2400" dirty="0"/>
              <a:t> meestal jongeren van 12 tot 25 jaar. De puistjes vaak in gezicht en op de rug. </a:t>
            </a:r>
          </a:p>
          <a:p>
            <a:pPr marL="0" indent="0">
              <a:buNone/>
            </a:pPr>
            <a:r>
              <a:rPr lang="nl-NL" sz="2400" dirty="0"/>
              <a:t>Oorzaak: verhoogde talgproductie en verstopping van de talgklieren. Gevolg: ontstekingen en bacteriële infecties. Puistjes, rode vlekken en mee-eters zijn het gevolg (littekens)</a:t>
            </a:r>
          </a:p>
          <a:p>
            <a:pPr marL="0" indent="0">
              <a:buNone/>
            </a:pPr>
            <a:r>
              <a:rPr lang="nl-NL" sz="2400" b="1" dirty="0"/>
              <a:t>Behandeling:  </a:t>
            </a:r>
            <a:r>
              <a:rPr lang="nl-NL" sz="2400" dirty="0"/>
              <a:t>Een gel met benzoylperoxide, antibiotica,  anticonceptie pil bij meisjes </a:t>
            </a:r>
          </a:p>
          <a:p>
            <a:pPr marL="0" indent="0">
              <a:buNone/>
            </a:pPr>
            <a:r>
              <a:rPr lang="nl-NL" sz="1400" dirty="0"/>
              <a:t>https://www.huidarts.com/huidaandoeningen/acne/</a:t>
            </a:r>
          </a:p>
          <a:p>
            <a:pPr marL="0" indent="0">
              <a:buNone/>
            </a:pPr>
            <a:r>
              <a:rPr lang="nl-NL" sz="2400" dirty="0"/>
              <a:t> </a:t>
            </a:r>
          </a:p>
        </p:txBody>
      </p:sp>
    </p:spTree>
    <p:extLst>
      <p:ext uri="{BB962C8B-B14F-4D97-AF65-F5344CB8AC3E}">
        <p14:creationId xmlns:p14="http://schemas.microsoft.com/office/powerpoint/2010/main" val="1713829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4D8712A-5918-48FB-B559-78CC13CF6113}"/>
              </a:ext>
            </a:extLst>
          </p:cNvPr>
          <p:cNvSpPr>
            <a:spLocks noGrp="1"/>
          </p:cNvSpPr>
          <p:nvPr>
            <p:ph type="title"/>
          </p:nvPr>
        </p:nvSpPr>
        <p:spPr>
          <a:xfrm>
            <a:off x="838200" y="365125"/>
            <a:ext cx="10515600" cy="1325563"/>
          </a:xfrm>
        </p:spPr>
        <p:txBody>
          <a:bodyPr>
            <a:normAutofit/>
          </a:bodyPr>
          <a:lstStyle/>
          <a:p>
            <a:r>
              <a:rPr lang="nl-NL" dirty="0">
                <a:solidFill>
                  <a:srgbClr val="FFFFFF"/>
                </a:solidFill>
              </a:rPr>
              <a:t>Acne (jeugdpuistjes</a:t>
            </a:r>
          </a:p>
        </p:txBody>
      </p:sp>
      <p:pic>
        <p:nvPicPr>
          <p:cNvPr id="4" name="Afbeelding 3">
            <a:extLst>
              <a:ext uri="{FF2B5EF4-FFF2-40B4-BE49-F238E27FC236}">
                <a16:creationId xmlns:a16="http://schemas.microsoft.com/office/drawing/2014/main" id="{2128B992-A4D5-4D9F-952E-353E6008445A}"/>
              </a:ext>
            </a:extLst>
          </p:cNvPr>
          <p:cNvPicPr>
            <a:picLocks noChangeAspect="1"/>
          </p:cNvPicPr>
          <p:nvPr/>
        </p:nvPicPr>
        <p:blipFill rotWithShape="1">
          <a:blip r:embed="rId2"/>
          <a:srcRect l="14804" r="-3" b="-3"/>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A28374D1-B199-4D41-A151-2B06E531F15B}"/>
              </a:ext>
            </a:extLst>
          </p:cNvPr>
          <p:cNvSpPr>
            <a:spLocks noGrp="1"/>
          </p:cNvSpPr>
          <p:nvPr>
            <p:ph idx="1"/>
          </p:nvPr>
        </p:nvSpPr>
        <p:spPr>
          <a:xfrm>
            <a:off x="6335270" y="2276857"/>
            <a:ext cx="5015484" cy="3900106"/>
          </a:xfrm>
        </p:spPr>
        <p:txBody>
          <a:bodyPr anchor="ctr">
            <a:noAutofit/>
          </a:bodyPr>
          <a:lstStyle/>
          <a:p>
            <a:pPr marL="0" indent="0">
              <a:buNone/>
            </a:pPr>
            <a:r>
              <a:rPr lang="nl-NL" sz="2400" dirty="0"/>
              <a:t>Er bestaan vele fabels over het ontstaan van acne. Onderzoek heeft laten zien dat acne niets te maken heeft met het eten van </a:t>
            </a:r>
            <a:r>
              <a:rPr lang="nl-NL" sz="2400" dirty="0" err="1"/>
              <a:t>fast</a:t>
            </a:r>
            <a:r>
              <a:rPr lang="nl-NL" sz="2400" dirty="0"/>
              <a:t> food zoals hamburgers en patat. Voedselallergie speelt geen rol bij acne. </a:t>
            </a:r>
          </a:p>
          <a:p>
            <a:r>
              <a:rPr lang="nl-NL" sz="2400" dirty="0"/>
              <a:t>Een vitaminetekort</a:t>
            </a:r>
          </a:p>
          <a:p>
            <a:r>
              <a:rPr lang="nl-NL" sz="2400" dirty="0"/>
              <a:t> Slechte hygiëne</a:t>
            </a:r>
          </a:p>
          <a:p>
            <a:r>
              <a:rPr lang="nl-NL" sz="2400" dirty="0"/>
              <a:t> Infecties</a:t>
            </a:r>
          </a:p>
          <a:p>
            <a:r>
              <a:rPr lang="nl-NL" sz="2400" dirty="0"/>
              <a:t> Overmatig zweten</a:t>
            </a:r>
          </a:p>
        </p:txBody>
      </p:sp>
    </p:spTree>
    <p:extLst>
      <p:ext uri="{BB962C8B-B14F-4D97-AF65-F5344CB8AC3E}">
        <p14:creationId xmlns:p14="http://schemas.microsoft.com/office/powerpoint/2010/main" val="532760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3CC65A3-B139-47C4-B542-6708872EF6D0}"/>
              </a:ext>
            </a:extLst>
          </p:cNvPr>
          <p:cNvSpPr>
            <a:spLocks noGrp="1"/>
          </p:cNvSpPr>
          <p:nvPr>
            <p:ph type="title"/>
          </p:nvPr>
        </p:nvSpPr>
        <p:spPr>
          <a:xfrm>
            <a:off x="838200" y="585216"/>
            <a:ext cx="10515600" cy="1325563"/>
          </a:xfrm>
        </p:spPr>
        <p:txBody>
          <a:bodyPr>
            <a:normAutofit/>
          </a:bodyPr>
          <a:lstStyle/>
          <a:p>
            <a:r>
              <a:rPr lang="nl-NL">
                <a:solidFill>
                  <a:schemeClr val="bg1"/>
                </a:solidFill>
              </a:rPr>
              <a:t>Huidaandoeningen</a:t>
            </a:r>
          </a:p>
        </p:txBody>
      </p:sp>
      <p:pic>
        <p:nvPicPr>
          <p:cNvPr id="5" name="Afbeelding 4">
            <a:extLst>
              <a:ext uri="{FF2B5EF4-FFF2-40B4-BE49-F238E27FC236}">
                <a16:creationId xmlns:a16="http://schemas.microsoft.com/office/drawing/2014/main" id="{81F32750-5DAF-401B-A8FA-29DFE5698D01}"/>
              </a:ext>
            </a:extLst>
          </p:cNvPr>
          <p:cNvPicPr>
            <a:picLocks noChangeAspect="1"/>
          </p:cNvPicPr>
          <p:nvPr/>
        </p:nvPicPr>
        <p:blipFill rotWithShape="1">
          <a:blip r:embed="rId2"/>
          <a:srcRect l="3080" r="1079" b="-3"/>
          <a:stretch/>
        </p:blipFill>
        <p:spPr>
          <a:xfrm>
            <a:off x="841248" y="2516777"/>
            <a:ext cx="6236208" cy="3660185"/>
          </a:xfrm>
          <a:prstGeom prst="rect">
            <a:avLst/>
          </a:prstGeom>
        </p:spPr>
      </p:pic>
      <p:sp>
        <p:nvSpPr>
          <p:cNvPr id="3" name="Tijdelijke aanduiding voor inhoud 2">
            <a:extLst>
              <a:ext uri="{FF2B5EF4-FFF2-40B4-BE49-F238E27FC236}">
                <a16:creationId xmlns:a16="http://schemas.microsoft.com/office/drawing/2014/main" id="{78DB70F1-9DE2-4437-B6D0-D968373FFC84}"/>
              </a:ext>
            </a:extLst>
          </p:cNvPr>
          <p:cNvSpPr>
            <a:spLocks noGrp="1"/>
          </p:cNvSpPr>
          <p:nvPr>
            <p:ph idx="1"/>
          </p:nvPr>
        </p:nvSpPr>
        <p:spPr>
          <a:xfrm>
            <a:off x="7242048" y="2516776"/>
            <a:ext cx="3803904" cy="3660185"/>
          </a:xfrm>
        </p:spPr>
        <p:txBody>
          <a:bodyPr anchor="ctr">
            <a:normAutofit/>
          </a:bodyPr>
          <a:lstStyle/>
          <a:p>
            <a:pPr marL="0" indent="0">
              <a:buNone/>
            </a:pPr>
            <a:r>
              <a:rPr lang="nl-NL" sz="2400" dirty="0"/>
              <a:t>Huidaandoeningen hebben overigens niet alleen lichamelijke klachten tot gevolg. Vrijwel altijd hebben ziekten van de huid ook sociale, psychische en relationele gevolgen.</a:t>
            </a:r>
          </a:p>
        </p:txBody>
      </p:sp>
    </p:spTree>
    <p:extLst>
      <p:ext uri="{BB962C8B-B14F-4D97-AF65-F5344CB8AC3E}">
        <p14:creationId xmlns:p14="http://schemas.microsoft.com/office/powerpoint/2010/main" val="1254861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4D8712A-5918-48FB-B559-78CC13CF6113}"/>
              </a:ext>
            </a:extLst>
          </p:cNvPr>
          <p:cNvSpPr>
            <a:spLocks noGrp="1"/>
          </p:cNvSpPr>
          <p:nvPr>
            <p:ph type="title"/>
          </p:nvPr>
        </p:nvSpPr>
        <p:spPr>
          <a:xfrm>
            <a:off x="838200" y="365125"/>
            <a:ext cx="10515600" cy="1325563"/>
          </a:xfrm>
        </p:spPr>
        <p:txBody>
          <a:bodyPr>
            <a:normAutofit/>
          </a:bodyPr>
          <a:lstStyle/>
          <a:p>
            <a:r>
              <a:rPr lang="nl-NL" sz="4600">
                <a:solidFill>
                  <a:srgbClr val="FFFFFF"/>
                </a:solidFill>
              </a:rPr>
              <a:t>Basis van de huidmiddelen</a:t>
            </a:r>
          </a:p>
        </p:txBody>
      </p:sp>
      <p:sp>
        <p:nvSpPr>
          <p:cNvPr id="3" name="Tijdelijke aanduiding voor inhoud 2">
            <a:extLst>
              <a:ext uri="{FF2B5EF4-FFF2-40B4-BE49-F238E27FC236}">
                <a16:creationId xmlns:a16="http://schemas.microsoft.com/office/drawing/2014/main" id="{A28374D1-B199-4D41-A151-2B06E531F15B}"/>
              </a:ext>
            </a:extLst>
          </p:cNvPr>
          <p:cNvSpPr>
            <a:spLocks noGrp="1"/>
          </p:cNvSpPr>
          <p:nvPr>
            <p:ph idx="1"/>
          </p:nvPr>
        </p:nvSpPr>
        <p:spPr>
          <a:xfrm>
            <a:off x="838200" y="2438400"/>
            <a:ext cx="10515600" cy="3738562"/>
          </a:xfrm>
        </p:spPr>
        <p:txBody>
          <a:bodyPr>
            <a:normAutofit fontScale="85000" lnSpcReduction="20000"/>
          </a:bodyPr>
          <a:lstStyle/>
          <a:p>
            <a:pPr marL="0" indent="0">
              <a:buNone/>
            </a:pPr>
            <a:r>
              <a:rPr lang="nl-NL" sz="2600" b="1" dirty="0"/>
              <a:t>De basis waarin een huidmiddel wordt verwerkt</a:t>
            </a:r>
            <a:r>
              <a:rPr lang="nl-NL" sz="2600" dirty="0"/>
              <a:t>:  </a:t>
            </a:r>
          </a:p>
          <a:p>
            <a:r>
              <a:rPr lang="nl-NL" sz="2600" dirty="0"/>
              <a:t>vloeistof, </a:t>
            </a:r>
          </a:p>
          <a:p>
            <a:r>
              <a:rPr lang="nl-NL" sz="2600" dirty="0"/>
              <a:t>crème</a:t>
            </a:r>
          </a:p>
          <a:p>
            <a:r>
              <a:rPr lang="nl-NL" sz="2600" dirty="0"/>
              <a:t>zalf</a:t>
            </a:r>
          </a:p>
          <a:p>
            <a:pPr marL="0" indent="0">
              <a:buNone/>
            </a:pPr>
            <a:endParaRPr lang="nl-NL" sz="2600" dirty="0"/>
          </a:p>
          <a:p>
            <a:pPr marL="0" indent="0">
              <a:buNone/>
            </a:pPr>
            <a:r>
              <a:rPr lang="nl-NL" sz="2600" b="1" dirty="0"/>
              <a:t>Toepassing:</a:t>
            </a:r>
          </a:p>
          <a:p>
            <a:r>
              <a:rPr lang="nl-NL" sz="2600" dirty="0"/>
              <a:t>droog of natte huid?</a:t>
            </a:r>
          </a:p>
          <a:p>
            <a:r>
              <a:rPr lang="nl-NL" sz="2600" dirty="0"/>
              <a:t>afdekken of vocht onttrekken?</a:t>
            </a:r>
          </a:p>
          <a:p>
            <a:r>
              <a:rPr lang="nl-NL" sz="2600" dirty="0"/>
              <a:t>wel (crème) of niet opname in de huid (strooipoeder)?</a:t>
            </a:r>
          </a:p>
          <a:p>
            <a:r>
              <a:rPr lang="nl-NL" sz="2600" dirty="0"/>
              <a:t>met of zonder verband</a:t>
            </a:r>
          </a:p>
        </p:txBody>
      </p:sp>
      <p:pic>
        <p:nvPicPr>
          <p:cNvPr id="4" name="Afbeelding 3">
            <a:extLst>
              <a:ext uri="{FF2B5EF4-FFF2-40B4-BE49-F238E27FC236}">
                <a16:creationId xmlns:a16="http://schemas.microsoft.com/office/drawing/2014/main" id="{35DD9435-BB94-4C7D-9D68-0167101E5326}"/>
              </a:ext>
            </a:extLst>
          </p:cNvPr>
          <p:cNvPicPr>
            <a:picLocks noChangeAspect="1"/>
          </p:cNvPicPr>
          <p:nvPr/>
        </p:nvPicPr>
        <p:blipFill>
          <a:blip r:embed="rId2"/>
          <a:stretch>
            <a:fillRect/>
          </a:stretch>
        </p:blipFill>
        <p:spPr>
          <a:xfrm>
            <a:off x="7692707" y="2438400"/>
            <a:ext cx="3780999" cy="2832100"/>
          </a:xfrm>
          <a:prstGeom prst="rect">
            <a:avLst/>
          </a:prstGeom>
        </p:spPr>
      </p:pic>
    </p:spTree>
    <p:extLst>
      <p:ext uri="{BB962C8B-B14F-4D97-AF65-F5344CB8AC3E}">
        <p14:creationId xmlns:p14="http://schemas.microsoft.com/office/powerpoint/2010/main" val="1764109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4D8712A-5918-48FB-B559-78CC13CF6113}"/>
              </a:ext>
            </a:extLst>
          </p:cNvPr>
          <p:cNvSpPr>
            <a:spLocks noGrp="1"/>
          </p:cNvSpPr>
          <p:nvPr>
            <p:ph type="title"/>
          </p:nvPr>
        </p:nvSpPr>
        <p:spPr>
          <a:xfrm>
            <a:off x="838200" y="365760"/>
            <a:ext cx="10515600" cy="1325563"/>
          </a:xfrm>
        </p:spPr>
        <p:txBody>
          <a:bodyPr>
            <a:normAutofit/>
          </a:bodyPr>
          <a:lstStyle/>
          <a:p>
            <a:r>
              <a:rPr lang="nl-NL" dirty="0">
                <a:solidFill>
                  <a:schemeClr val="bg1"/>
                </a:solidFill>
              </a:rPr>
              <a:t>Aanbrengen hoe dik en hoe vaak?</a:t>
            </a:r>
          </a:p>
        </p:txBody>
      </p:sp>
      <p:sp>
        <p:nvSpPr>
          <p:cNvPr id="3" name="Tijdelijke aanduiding voor inhoud 2">
            <a:extLst>
              <a:ext uri="{FF2B5EF4-FFF2-40B4-BE49-F238E27FC236}">
                <a16:creationId xmlns:a16="http://schemas.microsoft.com/office/drawing/2014/main" id="{A28374D1-B199-4D41-A151-2B06E531F15B}"/>
              </a:ext>
            </a:extLst>
          </p:cNvPr>
          <p:cNvSpPr>
            <a:spLocks noGrp="1"/>
          </p:cNvSpPr>
          <p:nvPr>
            <p:ph idx="1"/>
          </p:nvPr>
        </p:nvSpPr>
        <p:spPr>
          <a:xfrm>
            <a:off x="841248" y="2057082"/>
            <a:ext cx="5254752" cy="4119881"/>
          </a:xfrm>
        </p:spPr>
        <p:txBody>
          <a:bodyPr anchor="ctr">
            <a:noAutofit/>
          </a:bodyPr>
          <a:lstStyle/>
          <a:p>
            <a:pPr marL="0" indent="0">
              <a:buNone/>
            </a:pPr>
            <a:r>
              <a:rPr lang="nl-NL" sz="2400" b="1" dirty="0"/>
              <a:t>De algemene regel:</a:t>
            </a:r>
            <a:endParaRPr lang="nl-NL" sz="2400" dirty="0"/>
          </a:p>
          <a:p>
            <a:r>
              <a:rPr lang="nl-NL" sz="2400" dirty="0"/>
              <a:t>indifferent huidmiddel (zonder werkzame stof) dik en onbeperkt gebruiken</a:t>
            </a:r>
          </a:p>
          <a:p>
            <a:r>
              <a:rPr lang="nl-NL" sz="2400" dirty="0"/>
              <a:t>huidmiddel met geneesmiddelen:  dun</a:t>
            </a:r>
          </a:p>
          <a:p>
            <a:pPr marL="0" indent="0">
              <a:buNone/>
            </a:pPr>
            <a:endParaRPr lang="nl-NL" sz="2400" b="1" dirty="0"/>
          </a:p>
          <a:p>
            <a:pPr marL="0" indent="0">
              <a:buNone/>
            </a:pPr>
            <a:r>
              <a:rPr lang="nl-NL" sz="2400" b="1" dirty="0"/>
              <a:t>Hulpmiddel:</a:t>
            </a:r>
          </a:p>
          <a:p>
            <a:pPr marL="0" indent="0">
              <a:buNone/>
            </a:pPr>
            <a:r>
              <a:rPr lang="nl-NL" sz="2400" dirty="0"/>
              <a:t>‘vingertopeenheid’. (VTE) Gemiddeld zal dat ongeveer overeenkomen met 0,5 g zalf.  (</a:t>
            </a:r>
            <a:r>
              <a:rPr lang="nl-NL" sz="2400" dirty="0" err="1"/>
              <a:t>Fingerpoint</a:t>
            </a:r>
            <a:r>
              <a:rPr lang="nl-NL" sz="2400" dirty="0"/>
              <a:t> Unit (FPU)</a:t>
            </a:r>
          </a:p>
        </p:txBody>
      </p:sp>
      <p:pic>
        <p:nvPicPr>
          <p:cNvPr id="4" name="Afbeelding 3">
            <a:extLst>
              <a:ext uri="{FF2B5EF4-FFF2-40B4-BE49-F238E27FC236}">
                <a16:creationId xmlns:a16="http://schemas.microsoft.com/office/drawing/2014/main" id="{A95F8D36-BBEF-414B-B62B-A9372BE0505D}"/>
              </a:ext>
            </a:extLst>
          </p:cNvPr>
          <p:cNvPicPr>
            <a:picLocks noChangeAspect="1"/>
          </p:cNvPicPr>
          <p:nvPr/>
        </p:nvPicPr>
        <p:blipFill rotWithShape="1">
          <a:blip r:embed="rId2"/>
          <a:srcRect r="14482"/>
          <a:stretch/>
        </p:blipFill>
        <p:spPr>
          <a:xfrm>
            <a:off x="6335270" y="2276857"/>
            <a:ext cx="5015484" cy="3900106"/>
          </a:xfrm>
          <a:prstGeom prst="rect">
            <a:avLst/>
          </a:prstGeom>
        </p:spPr>
      </p:pic>
    </p:spTree>
    <p:extLst>
      <p:ext uri="{BB962C8B-B14F-4D97-AF65-F5344CB8AC3E}">
        <p14:creationId xmlns:p14="http://schemas.microsoft.com/office/powerpoint/2010/main" val="4091864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4D8712A-5918-48FB-B559-78CC13CF6113}"/>
              </a:ext>
            </a:extLst>
          </p:cNvPr>
          <p:cNvSpPr>
            <a:spLocks noGrp="1"/>
          </p:cNvSpPr>
          <p:nvPr>
            <p:ph type="title"/>
          </p:nvPr>
        </p:nvSpPr>
        <p:spPr>
          <a:xfrm>
            <a:off x="838200" y="365125"/>
            <a:ext cx="10515600" cy="1325563"/>
          </a:xfrm>
        </p:spPr>
        <p:txBody>
          <a:bodyPr>
            <a:normAutofit/>
          </a:bodyPr>
          <a:lstStyle/>
          <a:p>
            <a:r>
              <a:rPr lang="nl-NL" sz="4600" dirty="0">
                <a:solidFill>
                  <a:srgbClr val="FFFFFF"/>
                </a:solidFill>
              </a:rPr>
              <a:t>Verschillende huidmiddelen</a:t>
            </a:r>
          </a:p>
        </p:txBody>
      </p:sp>
      <p:sp>
        <p:nvSpPr>
          <p:cNvPr id="3" name="Tijdelijke aanduiding voor inhoud 2">
            <a:extLst>
              <a:ext uri="{FF2B5EF4-FFF2-40B4-BE49-F238E27FC236}">
                <a16:creationId xmlns:a16="http://schemas.microsoft.com/office/drawing/2014/main" id="{A28374D1-B199-4D41-A151-2B06E531F15B}"/>
              </a:ext>
            </a:extLst>
          </p:cNvPr>
          <p:cNvSpPr>
            <a:spLocks noGrp="1"/>
          </p:cNvSpPr>
          <p:nvPr>
            <p:ph idx="1"/>
          </p:nvPr>
        </p:nvSpPr>
        <p:spPr>
          <a:xfrm>
            <a:off x="838200" y="2438400"/>
            <a:ext cx="10515600" cy="3738562"/>
          </a:xfrm>
        </p:spPr>
        <p:txBody>
          <a:bodyPr>
            <a:normAutofit fontScale="92500" lnSpcReduction="20000"/>
          </a:bodyPr>
          <a:lstStyle/>
          <a:p>
            <a:pPr marL="0" indent="0">
              <a:buNone/>
            </a:pPr>
            <a:r>
              <a:rPr lang="nl-NL" sz="2600" b="1" dirty="0"/>
              <a:t>Vloeistoffen</a:t>
            </a:r>
          </a:p>
          <a:p>
            <a:pPr marL="0" indent="0">
              <a:buNone/>
            </a:pPr>
            <a:r>
              <a:rPr lang="nl-NL" sz="2600" dirty="0"/>
              <a:t>Water: koude natte kompressen (niet afdekken), verkoelende werking komt door verdamping  waarbij warmte aan de huid onttrokken wordt. </a:t>
            </a:r>
          </a:p>
          <a:p>
            <a:pPr marL="0" indent="0">
              <a:buNone/>
            </a:pPr>
            <a:endParaRPr lang="nl-NL" sz="2600" dirty="0"/>
          </a:p>
          <a:p>
            <a:pPr marL="0" indent="0">
              <a:buNone/>
            </a:pPr>
            <a:r>
              <a:rPr lang="nl-NL" sz="2600" b="1" dirty="0"/>
              <a:t>Lotions of schudsels</a:t>
            </a:r>
          </a:p>
          <a:p>
            <a:pPr marL="0" indent="0">
              <a:buNone/>
            </a:pPr>
            <a:r>
              <a:rPr lang="nl-NL" sz="2600" dirty="0"/>
              <a:t>Een lotion of schudsel is een vloeistof waarin een niet-oplosbare stof in uiterst fijne druppeltjes verdeeld blijft zweven. </a:t>
            </a:r>
          </a:p>
          <a:p>
            <a:pPr marL="0" indent="0">
              <a:buNone/>
            </a:pPr>
            <a:r>
              <a:rPr lang="nl-NL" sz="2600" dirty="0"/>
              <a:t>Lotions werken verkoelend en jeukstillend door verdamping van het water en de alcohol. Ze werken indrogend bij nattende huidaandoeningen. </a:t>
            </a:r>
          </a:p>
          <a:p>
            <a:pPr marL="0" indent="0">
              <a:buNone/>
            </a:pPr>
            <a:r>
              <a:rPr lang="nl-NL" sz="2600" dirty="0"/>
              <a:t>Voorbeeld: zinkoxideschudsel  </a:t>
            </a:r>
          </a:p>
          <a:p>
            <a:pPr marL="0" indent="0">
              <a:buNone/>
            </a:pPr>
            <a:endParaRPr lang="nl-NL" sz="2600" dirty="0"/>
          </a:p>
          <a:p>
            <a:pPr marL="0" indent="0">
              <a:buNone/>
            </a:pPr>
            <a:endParaRPr lang="nl-NL" sz="2600" dirty="0"/>
          </a:p>
        </p:txBody>
      </p:sp>
    </p:spTree>
    <p:extLst>
      <p:ext uri="{BB962C8B-B14F-4D97-AF65-F5344CB8AC3E}">
        <p14:creationId xmlns:p14="http://schemas.microsoft.com/office/powerpoint/2010/main" val="3731895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4D8712A-5918-48FB-B559-78CC13CF6113}"/>
              </a:ext>
            </a:extLst>
          </p:cNvPr>
          <p:cNvSpPr>
            <a:spLocks noGrp="1"/>
          </p:cNvSpPr>
          <p:nvPr>
            <p:ph type="title"/>
          </p:nvPr>
        </p:nvSpPr>
        <p:spPr>
          <a:xfrm>
            <a:off x="838200" y="365125"/>
            <a:ext cx="10515600" cy="1325563"/>
          </a:xfrm>
        </p:spPr>
        <p:txBody>
          <a:bodyPr>
            <a:normAutofit/>
          </a:bodyPr>
          <a:lstStyle/>
          <a:p>
            <a:r>
              <a:rPr lang="nl-NL" sz="4600" dirty="0">
                <a:solidFill>
                  <a:srgbClr val="FFFFFF"/>
                </a:solidFill>
              </a:rPr>
              <a:t>Verschillende huidmiddelen</a:t>
            </a:r>
          </a:p>
        </p:txBody>
      </p:sp>
      <p:sp>
        <p:nvSpPr>
          <p:cNvPr id="3" name="Tijdelijke aanduiding voor inhoud 2">
            <a:extLst>
              <a:ext uri="{FF2B5EF4-FFF2-40B4-BE49-F238E27FC236}">
                <a16:creationId xmlns:a16="http://schemas.microsoft.com/office/drawing/2014/main" id="{A28374D1-B199-4D41-A151-2B06E531F15B}"/>
              </a:ext>
            </a:extLst>
          </p:cNvPr>
          <p:cNvSpPr>
            <a:spLocks noGrp="1"/>
          </p:cNvSpPr>
          <p:nvPr>
            <p:ph idx="1"/>
          </p:nvPr>
        </p:nvSpPr>
        <p:spPr>
          <a:xfrm>
            <a:off x="838200" y="2438400"/>
            <a:ext cx="10515600" cy="3738562"/>
          </a:xfrm>
        </p:spPr>
        <p:txBody>
          <a:bodyPr>
            <a:normAutofit/>
          </a:bodyPr>
          <a:lstStyle/>
          <a:p>
            <a:pPr marL="0" indent="0">
              <a:buNone/>
            </a:pPr>
            <a:r>
              <a:rPr lang="nl-NL" sz="2600" b="1" dirty="0" err="1"/>
              <a:t>Hydrogels</a:t>
            </a:r>
            <a:r>
              <a:rPr lang="nl-NL" sz="2600" b="1" dirty="0"/>
              <a:t> of gels</a:t>
            </a:r>
          </a:p>
          <a:p>
            <a:pPr marL="0" indent="0">
              <a:buNone/>
            </a:pPr>
            <a:r>
              <a:rPr lang="nl-NL" sz="2600" dirty="0"/>
              <a:t>Gels zijn vloeistoffen die verdikt zijn tot een </a:t>
            </a:r>
            <a:r>
              <a:rPr lang="nl-NL" sz="2600" dirty="0" err="1"/>
              <a:t>halfvaste</a:t>
            </a:r>
            <a:r>
              <a:rPr lang="nl-NL" sz="2600" dirty="0"/>
              <a:t> massa </a:t>
            </a:r>
          </a:p>
          <a:p>
            <a:pPr marL="0" indent="0">
              <a:buNone/>
            </a:pPr>
            <a:r>
              <a:rPr lang="nl-NL" sz="2600" dirty="0"/>
              <a:t>Een gel werkt verkoelend en is cosmetisch erg aantrekkelijk, omdat het geen zichtbare laag op de huid achterlaat en gemakkelijk afwasbaar is. Omdat het ook een indrogend effect heeft, kan een gel beter niet op een droge huid gebruikt worden. </a:t>
            </a:r>
          </a:p>
          <a:p>
            <a:pPr marL="0" indent="0">
              <a:buNone/>
            </a:pPr>
            <a:endParaRPr lang="nl-NL" sz="2600" dirty="0"/>
          </a:p>
          <a:p>
            <a:pPr marL="0" indent="0">
              <a:buNone/>
            </a:pPr>
            <a:endParaRPr lang="nl-NL" sz="2600" dirty="0"/>
          </a:p>
        </p:txBody>
      </p:sp>
    </p:spTree>
    <p:extLst>
      <p:ext uri="{BB962C8B-B14F-4D97-AF65-F5344CB8AC3E}">
        <p14:creationId xmlns:p14="http://schemas.microsoft.com/office/powerpoint/2010/main" val="2580600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4D8712A-5918-48FB-B559-78CC13CF6113}"/>
              </a:ext>
            </a:extLst>
          </p:cNvPr>
          <p:cNvSpPr>
            <a:spLocks noGrp="1"/>
          </p:cNvSpPr>
          <p:nvPr>
            <p:ph type="title"/>
          </p:nvPr>
        </p:nvSpPr>
        <p:spPr>
          <a:xfrm>
            <a:off x="838200" y="365125"/>
            <a:ext cx="10515600" cy="1325563"/>
          </a:xfrm>
        </p:spPr>
        <p:txBody>
          <a:bodyPr>
            <a:normAutofit/>
          </a:bodyPr>
          <a:lstStyle/>
          <a:p>
            <a:r>
              <a:rPr lang="nl-NL" sz="4600" dirty="0">
                <a:solidFill>
                  <a:srgbClr val="FFFFFF"/>
                </a:solidFill>
              </a:rPr>
              <a:t>Verschillende huidmiddelen</a:t>
            </a:r>
          </a:p>
        </p:txBody>
      </p:sp>
      <p:sp>
        <p:nvSpPr>
          <p:cNvPr id="3" name="Tijdelijke aanduiding voor inhoud 2">
            <a:extLst>
              <a:ext uri="{FF2B5EF4-FFF2-40B4-BE49-F238E27FC236}">
                <a16:creationId xmlns:a16="http://schemas.microsoft.com/office/drawing/2014/main" id="{A28374D1-B199-4D41-A151-2B06E531F15B}"/>
              </a:ext>
            </a:extLst>
          </p:cNvPr>
          <p:cNvSpPr>
            <a:spLocks noGrp="1"/>
          </p:cNvSpPr>
          <p:nvPr>
            <p:ph idx="1"/>
          </p:nvPr>
        </p:nvSpPr>
        <p:spPr>
          <a:xfrm>
            <a:off x="838200" y="2438400"/>
            <a:ext cx="10515600" cy="3738562"/>
          </a:xfrm>
        </p:spPr>
        <p:txBody>
          <a:bodyPr>
            <a:normAutofit fontScale="92500" lnSpcReduction="20000"/>
          </a:bodyPr>
          <a:lstStyle/>
          <a:p>
            <a:pPr marL="0" indent="0">
              <a:buNone/>
            </a:pPr>
            <a:r>
              <a:rPr lang="nl-NL" sz="2600" b="1" dirty="0"/>
              <a:t>Crèmes</a:t>
            </a:r>
          </a:p>
          <a:p>
            <a:pPr marL="0" indent="0">
              <a:buNone/>
            </a:pPr>
            <a:r>
              <a:rPr lang="nl-NL" sz="2600" dirty="0"/>
              <a:t>Crèmes bestaan uit een mengsel van water en vet. Crèmes kunnen gemakkelijk worden ingewreven in de huid, waardoor er geen verband nodig is om de kleding te beschermen. Ze kunnen redelijk goed toegepast worden op behaarde huidgedeelten en ze zijn gemakkelijk afwasbaar. Crèmes werken verzachtend en beschermend op de aangedane huid. </a:t>
            </a:r>
          </a:p>
          <a:p>
            <a:pPr marL="0" indent="0">
              <a:buNone/>
            </a:pPr>
            <a:endParaRPr lang="nl-NL" sz="2600" dirty="0"/>
          </a:p>
          <a:p>
            <a:pPr marL="0" indent="0">
              <a:buNone/>
            </a:pPr>
            <a:r>
              <a:rPr lang="nl-NL" sz="2600" b="1" dirty="0"/>
              <a:t>Er zijn twee soorten crèmes: </a:t>
            </a:r>
          </a:p>
          <a:p>
            <a:r>
              <a:rPr lang="nl-NL" sz="2600" dirty="0"/>
              <a:t>o/w-crème is het vet opgelost in het water (</a:t>
            </a:r>
            <a:r>
              <a:rPr lang="nl-NL" sz="2600" dirty="0" err="1"/>
              <a:t>b.v.lanettecrème</a:t>
            </a:r>
            <a:r>
              <a:rPr lang="nl-NL" sz="2600" dirty="0"/>
              <a:t>) </a:t>
            </a:r>
          </a:p>
          <a:p>
            <a:r>
              <a:rPr lang="nl-NL" sz="2600" dirty="0"/>
              <a:t>(w/o-crème is het water opgelost in het vet / geen conserveringsmiddelen gebruikt (b.v. waterhoudende zalf en koelzalf)</a:t>
            </a:r>
          </a:p>
        </p:txBody>
      </p:sp>
    </p:spTree>
    <p:extLst>
      <p:ext uri="{BB962C8B-B14F-4D97-AF65-F5344CB8AC3E}">
        <p14:creationId xmlns:p14="http://schemas.microsoft.com/office/powerpoint/2010/main" val="3885597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4D8712A-5918-48FB-B559-78CC13CF6113}"/>
              </a:ext>
            </a:extLst>
          </p:cNvPr>
          <p:cNvSpPr>
            <a:spLocks noGrp="1"/>
          </p:cNvSpPr>
          <p:nvPr>
            <p:ph type="title"/>
          </p:nvPr>
        </p:nvSpPr>
        <p:spPr>
          <a:xfrm>
            <a:off x="838200" y="365125"/>
            <a:ext cx="10515600" cy="1325563"/>
          </a:xfrm>
        </p:spPr>
        <p:txBody>
          <a:bodyPr>
            <a:normAutofit/>
          </a:bodyPr>
          <a:lstStyle/>
          <a:p>
            <a:r>
              <a:rPr lang="nl-NL" sz="4600" dirty="0">
                <a:solidFill>
                  <a:srgbClr val="FFFFFF"/>
                </a:solidFill>
              </a:rPr>
              <a:t>Verschillende huidmiddelen</a:t>
            </a:r>
          </a:p>
        </p:txBody>
      </p:sp>
      <p:sp>
        <p:nvSpPr>
          <p:cNvPr id="3" name="Tijdelijke aanduiding voor inhoud 2">
            <a:extLst>
              <a:ext uri="{FF2B5EF4-FFF2-40B4-BE49-F238E27FC236}">
                <a16:creationId xmlns:a16="http://schemas.microsoft.com/office/drawing/2014/main" id="{A28374D1-B199-4D41-A151-2B06E531F15B}"/>
              </a:ext>
            </a:extLst>
          </p:cNvPr>
          <p:cNvSpPr>
            <a:spLocks noGrp="1"/>
          </p:cNvSpPr>
          <p:nvPr>
            <p:ph idx="1"/>
          </p:nvPr>
        </p:nvSpPr>
        <p:spPr>
          <a:xfrm>
            <a:off x="838200" y="2438400"/>
            <a:ext cx="10515600" cy="3738562"/>
          </a:xfrm>
        </p:spPr>
        <p:txBody>
          <a:bodyPr>
            <a:normAutofit lnSpcReduction="10000"/>
          </a:bodyPr>
          <a:lstStyle/>
          <a:p>
            <a:pPr marL="0" indent="0">
              <a:buNone/>
            </a:pPr>
            <a:r>
              <a:rPr lang="nl-NL" sz="2600" b="1" dirty="0"/>
              <a:t>Zalven</a:t>
            </a:r>
          </a:p>
          <a:p>
            <a:pPr marL="0" indent="0">
              <a:buNone/>
            </a:pPr>
            <a:r>
              <a:rPr lang="nl-NL" sz="2600" dirty="0"/>
              <a:t>Vette zalven zonder toevoeging van water zijn geschikt voor een droge, schilferende huid. De verdamping van water door de huid wordt door de zalf tegengegaan, waardoor de huid soepel en vettig blijft. </a:t>
            </a:r>
          </a:p>
          <a:p>
            <a:pPr marL="0" indent="0">
              <a:buNone/>
            </a:pPr>
            <a:r>
              <a:rPr lang="nl-NL" sz="2600" dirty="0"/>
              <a:t>Voorbeeld: zinkoxidezalf</a:t>
            </a:r>
          </a:p>
          <a:p>
            <a:pPr marL="0" indent="0">
              <a:buNone/>
            </a:pPr>
            <a:endParaRPr lang="nl-NL" sz="2600" dirty="0"/>
          </a:p>
          <a:p>
            <a:pPr marL="0" indent="0">
              <a:buNone/>
            </a:pPr>
            <a:r>
              <a:rPr lang="nl-NL" sz="2600" dirty="0"/>
              <a:t>Bij extreem droge huid : ureum aan de zalf toevoegen Ureum trekt vocht aan en bevordert de doorlaatbaarheid van de hoornlaag. De bovenlaag van de huid neemt daarmee vocht op, waardoor die minder droog aanvoelt. </a:t>
            </a:r>
          </a:p>
        </p:txBody>
      </p:sp>
    </p:spTree>
    <p:extLst>
      <p:ext uri="{BB962C8B-B14F-4D97-AF65-F5344CB8AC3E}">
        <p14:creationId xmlns:p14="http://schemas.microsoft.com/office/powerpoint/2010/main" val="1964131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4D8712A-5918-48FB-B559-78CC13CF6113}"/>
              </a:ext>
            </a:extLst>
          </p:cNvPr>
          <p:cNvSpPr>
            <a:spLocks noGrp="1"/>
          </p:cNvSpPr>
          <p:nvPr>
            <p:ph type="title"/>
          </p:nvPr>
        </p:nvSpPr>
        <p:spPr>
          <a:xfrm>
            <a:off x="838200" y="365125"/>
            <a:ext cx="10515600" cy="1325563"/>
          </a:xfrm>
        </p:spPr>
        <p:txBody>
          <a:bodyPr>
            <a:normAutofit/>
          </a:bodyPr>
          <a:lstStyle/>
          <a:p>
            <a:r>
              <a:rPr lang="nl-NL" sz="4600" dirty="0">
                <a:solidFill>
                  <a:srgbClr val="FFFFFF"/>
                </a:solidFill>
              </a:rPr>
              <a:t>Verschillende huidmiddelen</a:t>
            </a:r>
          </a:p>
        </p:txBody>
      </p:sp>
      <p:sp>
        <p:nvSpPr>
          <p:cNvPr id="3" name="Tijdelijke aanduiding voor inhoud 2">
            <a:extLst>
              <a:ext uri="{FF2B5EF4-FFF2-40B4-BE49-F238E27FC236}">
                <a16:creationId xmlns:a16="http://schemas.microsoft.com/office/drawing/2014/main" id="{A28374D1-B199-4D41-A151-2B06E531F15B}"/>
              </a:ext>
            </a:extLst>
          </p:cNvPr>
          <p:cNvSpPr>
            <a:spLocks noGrp="1"/>
          </p:cNvSpPr>
          <p:nvPr>
            <p:ph idx="1"/>
          </p:nvPr>
        </p:nvSpPr>
        <p:spPr>
          <a:xfrm>
            <a:off x="838200" y="2438400"/>
            <a:ext cx="10515600" cy="3738562"/>
          </a:xfrm>
        </p:spPr>
        <p:txBody>
          <a:bodyPr>
            <a:normAutofit/>
          </a:bodyPr>
          <a:lstStyle/>
          <a:p>
            <a:pPr marL="0" indent="0">
              <a:buNone/>
            </a:pPr>
            <a:r>
              <a:rPr lang="nl-NL" sz="2600" b="1" dirty="0"/>
              <a:t>Pasta’s zijn onder te verdelen in:</a:t>
            </a:r>
          </a:p>
          <a:p>
            <a:r>
              <a:rPr lang="nl-NL" sz="2600" dirty="0"/>
              <a:t>stijve pasta’s:  vijftig procent vaste stof bevatten (zinkoxidepasta) </a:t>
            </a:r>
          </a:p>
          <a:p>
            <a:r>
              <a:rPr lang="nl-NL" sz="2600" dirty="0"/>
              <a:t>weke pasta’s: vaste stof en vaak een vloeistof (zinkolie) en zinkoxide-kalkwaterzalf (ZOK-zalf) dat een indrogende, verkoelende en beschermende werking heeft: nadeel vaak roeren en het middel is moeilijk aan te brengen</a:t>
            </a:r>
            <a:endParaRPr lang="nl-NL" sz="2200" dirty="0"/>
          </a:p>
        </p:txBody>
      </p:sp>
    </p:spTree>
    <p:extLst>
      <p:ext uri="{BB962C8B-B14F-4D97-AF65-F5344CB8AC3E}">
        <p14:creationId xmlns:p14="http://schemas.microsoft.com/office/powerpoint/2010/main" val="334494604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1010</Words>
  <Application>Microsoft Office PowerPoint</Application>
  <PresentationFormat>Breedbeeld</PresentationFormat>
  <Paragraphs>106</Paragraphs>
  <Slides>19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Calibri Light</vt:lpstr>
      <vt:lpstr>Kantoorthema</vt:lpstr>
      <vt:lpstr>PowerPoint-presentatie</vt:lpstr>
      <vt:lpstr>Huidaandoeningen</vt:lpstr>
      <vt:lpstr>Basis van de huidmiddelen</vt:lpstr>
      <vt:lpstr>Aanbrengen hoe dik en hoe vaak?</vt:lpstr>
      <vt:lpstr>Verschillende huidmiddelen</vt:lpstr>
      <vt:lpstr>Verschillende huidmiddelen</vt:lpstr>
      <vt:lpstr>Verschillende huidmiddelen</vt:lpstr>
      <vt:lpstr>Verschillende huidmiddelen</vt:lpstr>
      <vt:lpstr>Verschillende huidmiddelen</vt:lpstr>
      <vt:lpstr>Verschillende huidmiddelen</vt:lpstr>
      <vt:lpstr>PowerPoint-presentatie</vt:lpstr>
      <vt:lpstr>Eczeem</vt:lpstr>
      <vt:lpstr>Eczeem</vt:lpstr>
      <vt:lpstr>Bacteriële huidinfecties</vt:lpstr>
      <vt:lpstr>Schimmelinfecties</vt:lpstr>
      <vt:lpstr>Psoriasis</vt:lpstr>
      <vt:lpstr>Psoriasis</vt:lpstr>
      <vt:lpstr>Acne vulgaris (jeugdpuistjes</vt:lpstr>
      <vt:lpstr>Acne (jeugdpuistjes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Bouke Cuperus</dc:creator>
  <cp:lastModifiedBy>Bouke Cuperus</cp:lastModifiedBy>
  <cp:revision>22</cp:revision>
  <dcterms:created xsi:type="dcterms:W3CDTF">2020-12-09T19:50:36Z</dcterms:created>
  <dcterms:modified xsi:type="dcterms:W3CDTF">2020-12-10T13:04:06Z</dcterms:modified>
</cp:coreProperties>
</file>